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78" r:id="rId2"/>
    <p:sldId id="260" r:id="rId3"/>
    <p:sldId id="267" r:id="rId4"/>
    <p:sldId id="266" r:id="rId5"/>
    <p:sldId id="264" r:id="rId6"/>
    <p:sldId id="262" r:id="rId7"/>
    <p:sldId id="280" r:id="rId8"/>
    <p:sldId id="279" r:id="rId9"/>
    <p:sldId id="281" r:id="rId10"/>
    <p:sldId id="283" r:id="rId11"/>
    <p:sldId id="282" r:id="rId12"/>
    <p:sldId id="285" r:id="rId13"/>
    <p:sldId id="284" r:id="rId14"/>
    <p:sldId id="276" r:id="rId15"/>
    <p:sldId id="268" r:id="rId16"/>
    <p:sldId id="257" r:id="rId17"/>
    <p:sldId id="272" r:id="rId18"/>
    <p:sldId id="274" r:id="rId19"/>
    <p:sldId id="271" r:id="rId20"/>
    <p:sldId id="269" r:id="rId21"/>
    <p:sldId id="256" r:id="rId22"/>
    <p:sldId id="259" r:id="rId23"/>
    <p:sldId id="258" r:id="rId24"/>
    <p:sldId id="265" r:id="rId25"/>
    <p:sldId id="263" r:id="rId26"/>
    <p:sldId id="275" r:id="rId27"/>
  </p:sldIdLst>
  <p:sldSz cx="13919200" cy="10439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6A50"/>
    <a:srgbClr val="00CED1"/>
    <a:srgbClr val="E5E5E5"/>
    <a:srgbClr val="1874CD"/>
    <a:srgbClr val="FFFFFF"/>
    <a:srgbClr val="B452CD"/>
    <a:srgbClr val="EE2C2C"/>
    <a:srgbClr val="00688B"/>
    <a:srgbClr val="548B54"/>
    <a:srgbClr val="A9D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858" autoAdjust="0"/>
  </p:normalViewPr>
  <p:slideViewPr>
    <p:cSldViewPr snapToGrid="0">
      <p:cViewPr>
        <p:scale>
          <a:sx n="50" d="100"/>
          <a:sy n="50" d="100"/>
        </p:scale>
        <p:origin x="972" y="-1120"/>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0E77F6-23F5-417D-9CAC-5D2013F72085}" type="datetimeFigureOut">
              <a:rPr lang="en-US" smtClean="0"/>
              <a:t>6/24/2022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5F8A4-D14B-4539-92CC-EA9C157D2D33}" type="slidenum">
              <a:rPr lang="en-US" smtClean="0"/>
              <a:t>‹#›</a:t>
            </a:fld>
            <a:endParaRPr lang="en-US"/>
          </a:p>
        </p:txBody>
      </p:sp>
    </p:spTree>
    <p:extLst>
      <p:ext uri="{BB962C8B-B14F-4D97-AF65-F5344CB8AC3E}">
        <p14:creationId xmlns:p14="http://schemas.microsoft.com/office/powerpoint/2010/main" val="77819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1: Decontamination results. </a:t>
            </a:r>
            <a:r>
              <a:rPr lang="en-GB" sz="1800" dirty="0">
                <a:effectLst/>
                <a:latin typeface="Times New Roman" panose="02020603050405020304" pitchFamily="18" charset="0"/>
                <a:ea typeface="Times New Roman" panose="02020603050405020304" pitchFamily="18" charset="0"/>
              </a:rPr>
              <a:t>(a) Summary of pre-processing steps and filters applied to taxonomic profiles (n = 9706 individuals) and the number of taxa retained after each filter. Pie charts showing the proportion of microbial species that are (b) human-associated, (c) common sequencing contaminants, and (d) detected in blood culture records, before and after applying the decontamination filters.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2</a:t>
            </a:fld>
            <a:endParaRPr lang="en-US"/>
          </a:p>
        </p:txBody>
      </p:sp>
    </p:spTree>
    <p:extLst>
      <p:ext uri="{BB962C8B-B14F-4D97-AF65-F5344CB8AC3E}">
        <p14:creationId xmlns:p14="http://schemas.microsoft.com/office/powerpoint/2010/main" val="607860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Supplementary Fig. 4</a:t>
            </a:r>
          </a:p>
          <a:p>
            <a:endParaRPr lang="en-US" dirty="0"/>
          </a:p>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12</a:t>
            </a:fld>
            <a:endParaRPr lang="en-US"/>
          </a:p>
        </p:txBody>
      </p:sp>
    </p:spTree>
    <p:extLst>
      <p:ext uri="{BB962C8B-B14F-4D97-AF65-F5344CB8AC3E}">
        <p14:creationId xmlns:p14="http://schemas.microsoft.com/office/powerpoint/2010/main" val="399632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Supplementary Fig. 5</a:t>
            </a:r>
          </a:p>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13</a:t>
            </a:fld>
            <a:endParaRPr lang="en-US"/>
          </a:p>
        </p:txBody>
      </p:sp>
    </p:spTree>
    <p:extLst>
      <p:ext uri="{BB962C8B-B14F-4D97-AF65-F5344CB8AC3E}">
        <p14:creationId xmlns:p14="http://schemas.microsoft.com/office/powerpoint/2010/main" val="1527132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Supplementary Fig. 3: External validation using a published dataset. </a:t>
            </a:r>
            <a:r>
              <a:rPr lang="en-GB" sz="1800" dirty="0">
                <a:effectLst/>
                <a:latin typeface="Times New Roman" panose="02020603050405020304" pitchFamily="18" charset="0"/>
                <a:ea typeface="Times New Roman" panose="02020603050405020304" pitchFamily="18" charset="0"/>
              </a:rPr>
              <a:t>(a) Bar chart of all 26 putatively non-contaminant microbial species ranked by their prevalence in the 67 healthy plasma samples of the Poore dataset (26). These species were not present in at any of the accompanying negative control samples. (b) Microbial co-occurrence networks computed from all 67 healthy plasma samples of the Poore dataset (26) at different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 thresholds (0.05, 0.1, 0.2). Only species absent in at any of the accompanying negative control samples were considered for these analysis. Associations with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correlations of magnitude greater than the respective thresholds are retained. Each node represents a single microbial species, and each edge a single association between a pair of microbial species. Edge thickness is scaled by the magnitude of correlation. The number of samples used to compute each network and the correlation thresholds used are annotated. Positive and negative </a:t>
            </a:r>
            <a:r>
              <a:rPr lang="en-GB" sz="1800"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correlations are indicated in green and blue respectively.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15</a:t>
            </a:fld>
            <a:endParaRPr lang="en-US"/>
          </a:p>
        </p:txBody>
      </p:sp>
    </p:spTree>
    <p:extLst>
      <p:ext uri="{BB962C8B-B14F-4D97-AF65-F5344CB8AC3E}">
        <p14:creationId xmlns:p14="http://schemas.microsoft.com/office/powerpoint/2010/main" val="3528152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S1</a:t>
            </a:r>
          </a:p>
        </p:txBody>
      </p:sp>
      <p:sp>
        <p:nvSpPr>
          <p:cNvPr id="4" name="Slide Number Placeholder 3"/>
          <p:cNvSpPr>
            <a:spLocks noGrp="1"/>
          </p:cNvSpPr>
          <p:nvPr>
            <p:ph type="sldNum" sz="quarter" idx="5"/>
          </p:nvPr>
        </p:nvSpPr>
        <p:spPr/>
        <p:txBody>
          <a:bodyPr/>
          <a:lstStyle/>
          <a:p>
            <a:fld id="{F5E5F8A4-D14B-4539-92CC-EA9C157D2D33}" type="slidenum">
              <a:rPr lang="en-US" smtClean="0"/>
              <a:t>16</a:t>
            </a:fld>
            <a:endParaRPr lang="en-US"/>
          </a:p>
        </p:txBody>
      </p:sp>
    </p:spTree>
    <p:extLst>
      <p:ext uri="{BB962C8B-B14F-4D97-AF65-F5344CB8AC3E}">
        <p14:creationId xmlns:p14="http://schemas.microsoft.com/office/powerpoint/2010/main" val="962080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17</a:t>
            </a:fld>
            <a:endParaRPr lang="en-US"/>
          </a:p>
        </p:txBody>
      </p:sp>
    </p:spTree>
    <p:extLst>
      <p:ext uri="{BB962C8B-B14F-4D97-AF65-F5344CB8AC3E}">
        <p14:creationId xmlns:p14="http://schemas.microsoft.com/office/powerpoint/2010/main" val="308901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4</a:t>
            </a:r>
          </a:p>
          <a:p>
            <a:r>
              <a:rPr lang="en-US" dirty="0"/>
              <a:t>Check </a:t>
            </a:r>
            <a:r>
              <a:rPr lang="en-US" dirty="0" err="1"/>
              <a:t>paraburkholderia</a:t>
            </a:r>
            <a:endParaRPr lang="en-US" dirty="0"/>
          </a:p>
          <a:p>
            <a:r>
              <a:rPr lang="en-US" dirty="0"/>
              <a:t>Check bias of each column with cohorts</a:t>
            </a:r>
          </a:p>
          <a:p>
            <a:r>
              <a:rPr lang="en-US" dirty="0" err="1"/>
              <a:t>Substratify</a:t>
            </a:r>
            <a:r>
              <a:rPr lang="en-US" dirty="0"/>
              <a:t> species</a:t>
            </a:r>
          </a:p>
        </p:txBody>
      </p:sp>
      <p:sp>
        <p:nvSpPr>
          <p:cNvPr id="4" name="Slide Number Placeholder 3"/>
          <p:cNvSpPr>
            <a:spLocks noGrp="1"/>
          </p:cNvSpPr>
          <p:nvPr>
            <p:ph type="sldNum" sz="quarter" idx="5"/>
          </p:nvPr>
        </p:nvSpPr>
        <p:spPr/>
        <p:txBody>
          <a:bodyPr/>
          <a:lstStyle/>
          <a:p>
            <a:fld id="{F5E5F8A4-D14B-4539-92CC-EA9C157D2D33}" type="slidenum">
              <a:rPr lang="en-US" smtClean="0"/>
              <a:t>18</a:t>
            </a:fld>
            <a:endParaRPr lang="en-US"/>
          </a:p>
        </p:txBody>
      </p:sp>
    </p:spTree>
    <p:extLst>
      <p:ext uri="{BB962C8B-B14F-4D97-AF65-F5344CB8AC3E}">
        <p14:creationId xmlns:p14="http://schemas.microsoft.com/office/powerpoint/2010/main" val="2975884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4</a:t>
            </a:r>
          </a:p>
          <a:p>
            <a:r>
              <a:rPr lang="en-US" dirty="0"/>
              <a:t>Check </a:t>
            </a:r>
            <a:r>
              <a:rPr lang="en-US" dirty="0" err="1"/>
              <a:t>paraburkholderia</a:t>
            </a:r>
            <a:endParaRPr lang="en-US" dirty="0"/>
          </a:p>
          <a:p>
            <a:r>
              <a:rPr lang="en-US" dirty="0"/>
              <a:t>Check bias of each column with cohorts</a:t>
            </a:r>
          </a:p>
          <a:p>
            <a:r>
              <a:rPr lang="en-US" dirty="0" err="1"/>
              <a:t>Substratify</a:t>
            </a:r>
            <a:r>
              <a:rPr lang="en-US" dirty="0"/>
              <a:t> species</a:t>
            </a:r>
          </a:p>
        </p:txBody>
      </p:sp>
      <p:sp>
        <p:nvSpPr>
          <p:cNvPr id="4" name="Slide Number Placeholder 3"/>
          <p:cNvSpPr>
            <a:spLocks noGrp="1"/>
          </p:cNvSpPr>
          <p:nvPr>
            <p:ph type="sldNum" sz="quarter" idx="5"/>
          </p:nvPr>
        </p:nvSpPr>
        <p:spPr/>
        <p:txBody>
          <a:bodyPr/>
          <a:lstStyle/>
          <a:p>
            <a:fld id="{F5E5F8A4-D14B-4539-92CC-EA9C157D2D33}" type="slidenum">
              <a:rPr lang="en-US" smtClean="0"/>
              <a:t>20</a:t>
            </a:fld>
            <a:endParaRPr lang="en-US"/>
          </a:p>
        </p:txBody>
      </p:sp>
    </p:spTree>
    <p:extLst>
      <p:ext uri="{BB962C8B-B14F-4D97-AF65-F5344CB8AC3E}">
        <p14:creationId xmlns:p14="http://schemas.microsoft.com/office/powerpoint/2010/main" val="3682995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3 GROUPED</a:t>
            </a:r>
          </a:p>
          <a:p>
            <a:r>
              <a:rPr lang="en-US" dirty="0"/>
              <a:t>Median smoothing</a:t>
            </a:r>
          </a:p>
          <a:p>
            <a:r>
              <a:rPr lang="en-US" dirty="0"/>
              <a:t>Multiplot this (2x2)</a:t>
            </a:r>
          </a:p>
          <a:p>
            <a:r>
              <a:rPr lang="en-US" dirty="0"/>
              <a:t>We have </a:t>
            </a:r>
            <a:r>
              <a:rPr lang="en-US" dirty="0" err="1"/>
              <a:t>helios</a:t>
            </a:r>
            <a:r>
              <a:rPr lang="en-US" dirty="0"/>
              <a:t> skin data</a:t>
            </a:r>
          </a:p>
        </p:txBody>
      </p:sp>
      <p:sp>
        <p:nvSpPr>
          <p:cNvPr id="4" name="Slide Number Placeholder 3"/>
          <p:cNvSpPr>
            <a:spLocks noGrp="1"/>
          </p:cNvSpPr>
          <p:nvPr>
            <p:ph type="sldNum" sz="quarter" idx="5"/>
          </p:nvPr>
        </p:nvSpPr>
        <p:spPr/>
        <p:txBody>
          <a:bodyPr/>
          <a:lstStyle/>
          <a:p>
            <a:fld id="{F5E5F8A4-D14B-4539-92CC-EA9C157D2D33}" type="slidenum">
              <a:rPr lang="en-US" smtClean="0"/>
              <a:t>24</a:t>
            </a:fld>
            <a:endParaRPr lang="en-US"/>
          </a:p>
        </p:txBody>
      </p:sp>
    </p:spTree>
    <p:extLst>
      <p:ext uri="{BB962C8B-B14F-4D97-AF65-F5344CB8AC3E}">
        <p14:creationId xmlns:p14="http://schemas.microsoft.com/office/powerpoint/2010/main" val="3380141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2</a:t>
            </a:r>
          </a:p>
          <a:p>
            <a:r>
              <a:rPr lang="en-US" dirty="0"/>
              <a:t>Check blood transfusion literature </a:t>
            </a:r>
          </a:p>
          <a:p>
            <a:r>
              <a:rPr lang="en-US" dirty="0"/>
              <a:t>Max. number of cells for contaminants vs. </a:t>
            </a:r>
            <a:r>
              <a:rPr lang="en-US" dirty="0" err="1"/>
              <a:t>nc</a:t>
            </a:r>
            <a:endParaRPr lang="en-US" dirty="0"/>
          </a:p>
          <a:p>
            <a:r>
              <a:rPr lang="en-US" dirty="0"/>
              <a:t>Compare ranks of BC records with our ranks</a:t>
            </a:r>
          </a:p>
          <a:p>
            <a:r>
              <a:rPr lang="en-US" dirty="0"/>
              <a:t>Add average relative abundance</a:t>
            </a:r>
          </a:p>
        </p:txBody>
      </p:sp>
      <p:sp>
        <p:nvSpPr>
          <p:cNvPr id="4" name="Slide Number Placeholder 3"/>
          <p:cNvSpPr>
            <a:spLocks noGrp="1"/>
          </p:cNvSpPr>
          <p:nvPr>
            <p:ph type="sldNum" sz="quarter" idx="5"/>
          </p:nvPr>
        </p:nvSpPr>
        <p:spPr/>
        <p:txBody>
          <a:bodyPr/>
          <a:lstStyle/>
          <a:p>
            <a:fld id="{F5E5F8A4-D14B-4539-92CC-EA9C157D2D33}" type="slidenum">
              <a:rPr lang="en-US" smtClean="0"/>
              <a:t>25</a:t>
            </a:fld>
            <a:endParaRPr lang="en-US"/>
          </a:p>
        </p:txBody>
      </p:sp>
    </p:spTree>
    <p:extLst>
      <p:ext uri="{BB962C8B-B14F-4D97-AF65-F5344CB8AC3E}">
        <p14:creationId xmlns:p14="http://schemas.microsoft.com/office/powerpoint/2010/main" val="2104984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Figure 2</a:t>
            </a:r>
          </a:p>
        </p:txBody>
      </p:sp>
      <p:sp>
        <p:nvSpPr>
          <p:cNvPr id="4" name="Slide Number Placeholder 3"/>
          <p:cNvSpPr>
            <a:spLocks noGrp="1"/>
          </p:cNvSpPr>
          <p:nvPr>
            <p:ph type="sldNum" sz="quarter" idx="5"/>
          </p:nvPr>
        </p:nvSpPr>
        <p:spPr/>
        <p:txBody>
          <a:bodyPr/>
          <a:lstStyle/>
          <a:p>
            <a:fld id="{F5E5F8A4-D14B-4539-92CC-EA9C157D2D33}" type="slidenum">
              <a:rPr lang="en-US" smtClean="0"/>
              <a:t>26</a:t>
            </a:fld>
            <a:endParaRPr lang="en-US"/>
          </a:p>
        </p:txBody>
      </p:sp>
    </p:spTree>
    <p:extLst>
      <p:ext uri="{BB962C8B-B14F-4D97-AF65-F5344CB8AC3E}">
        <p14:creationId xmlns:p14="http://schemas.microsoft.com/office/powerpoint/2010/main" val="3968438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2: Microbial signatures in healthy human blood. </a:t>
            </a:r>
            <a:r>
              <a:rPr lang="en-GB" sz="1800" dirty="0">
                <a:effectLst/>
                <a:latin typeface="Times New Roman" panose="02020603050405020304" pitchFamily="18" charset="0"/>
                <a:ea typeface="Times New Roman" panose="02020603050405020304" pitchFamily="18" charset="0"/>
              </a:rPr>
              <a:t>(a) Bar chart of the top 50 putatively non-contaminant microbial species ranked by their prevalence in all 8828 blood metagenomes. (b) The number of the microbial species per sample. (c) Human body sites that the 122 non-contaminant species are associated with, as determined using the </a:t>
            </a:r>
            <a:r>
              <a:rPr lang="en-GB" sz="1800" dirty="0" err="1">
                <a:effectLst/>
                <a:latin typeface="Times New Roman" panose="02020603050405020304" pitchFamily="18" charset="0"/>
                <a:ea typeface="Times New Roman" panose="02020603050405020304" pitchFamily="18" charset="0"/>
              </a:rPr>
              <a:t>Disbiome</a:t>
            </a:r>
            <a:r>
              <a:rPr lang="en-GB" sz="1800" dirty="0">
                <a:effectLst/>
                <a:latin typeface="Times New Roman" panose="02020603050405020304" pitchFamily="18" charset="0"/>
                <a:ea typeface="Times New Roman" panose="02020603050405020304" pitchFamily="18" charset="0"/>
              </a:rPr>
              <a:t>  database (35). Species are classified as ‘multiple’ if they are associated with more than one body site and classified otherwise if they are only associated with a single body site. (d) Microbiological classification of the 122 non-contaminant species identified. (e) Prevalence of genera in blood culture records and in the blood metagenomes before or after decontamination.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3</a:t>
            </a:fld>
            <a:endParaRPr lang="en-US"/>
          </a:p>
        </p:txBody>
      </p:sp>
    </p:spTree>
    <p:extLst>
      <p:ext uri="{BB962C8B-B14F-4D97-AF65-F5344CB8AC3E}">
        <p14:creationId xmlns:p14="http://schemas.microsoft.com/office/powerpoint/2010/main" val="905563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3:</a:t>
            </a:r>
            <a:r>
              <a:rPr lang="en-GB" sz="1800" dirty="0">
                <a:effectLst/>
                <a:latin typeface="Times New Roman" panose="02020603050405020304" pitchFamily="18" charset="0"/>
                <a:ea typeface="Times New Roman" panose="02020603050405020304" pitchFamily="18" charset="0"/>
              </a:rPr>
              <a:t> </a:t>
            </a:r>
            <a:r>
              <a:rPr lang="en-GB" sz="1800" b="1" dirty="0">
                <a:effectLst/>
                <a:latin typeface="Times New Roman" panose="02020603050405020304" pitchFamily="18" charset="0"/>
                <a:ea typeface="Times New Roman" panose="02020603050405020304" pitchFamily="18" charset="0"/>
              </a:rPr>
              <a:t>Evidence for</a:t>
            </a:r>
            <a:r>
              <a:rPr lang="en-GB" sz="1800" dirty="0">
                <a:effectLst/>
                <a:latin typeface="Times New Roman" panose="02020603050405020304" pitchFamily="18" charset="0"/>
                <a:ea typeface="Times New Roman" panose="02020603050405020304" pitchFamily="18" charset="0"/>
              </a:rPr>
              <a:t> </a:t>
            </a:r>
            <a:r>
              <a:rPr lang="en-GB" sz="1800" b="1" dirty="0">
                <a:effectLst/>
                <a:latin typeface="Times New Roman" panose="02020603050405020304" pitchFamily="18" charset="0"/>
                <a:ea typeface="Times New Roman" panose="02020603050405020304" pitchFamily="18" charset="0"/>
              </a:rPr>
              <a:t>replicating bacteria in healthy blood samples. </a:t>
            </a:r>
            <a:r>
              <a:rPr lang="en-GB" sz="1800" dirty="0">
                <a:effectLst/>
                <a:latin typeface="Times New Roman" panose="02020603050405020304" pitchFamily="18" charset="0"/>
                <a:ea typeface="Times New Roman" panose="02020603050405020304" pitchFamily="18" charset="0"/>
              </a:rPr>
              <a:t>(a) Summary statistics of samples where bacterial species were deemed to be replicating using </a:t>
            </a:r>
            <a:r>
              <a:rPr lang="en-GB" sz="1800" i="1" dirty="0" err="1">
                <a:effectLst/>
                <a:latin typeface="Times New Roman" panose="02020603050405020304" pitchFamily="18" charset="0"/>
                <a:ea typeface="Times New Roman" panose="02020603050405020304" pitchFamily="18" charset="0"/>
              </a:rPr>
              <a:t>iRep</a:t>
            </a:r>
            <a:r>
              <a:rPr lang="en-GB" sz="1800" dirty="0">
                <a:effectLst/>
                <a:latin typeface="Times New Roman" panose="02020603050405020304" pitchFamily="18" charset="0"/>
                <a:ea typeface="Times New Roman" panose="02020603050405020304" pitchFamily="18" charset="0"/>
              </a:rPr>
              <a:t> (22) (</a:t>
            </a:r>
            <a:r>
              <a:rPr lang="en-GB" sz="1800" dirty="0" err="1">
                <a:effectLst/>
                <a:latin typeface="Times New Roman" panose="02020603050405020304" pitchFamily="18" charset="0"/>
                <a:ea typeface="Times New Roman" panose="02020603050405020304" pitchFamily="18" charset="0"/>
              </a:rPr>
              <a:t>ie</a:t>
            </a:r>
            <a:r>
              <a:rPr lang="en-GB" sz="1800" dirty="0">
                <a:effectLst/>
                <a:latin typeface="Times New Roman" panose="02020603050405020304" pitchFamily="18" charset="0"/>
                <a:ea typeface="Times New Roman" panose="02020603050405020304" pitchFamily="18" charset="0"/>
              </a:rPr>
              <a:t>., peak-to-trough ratio (PTR) &gt; 1). The number of reads assigned to the species by </a:t>
            </a:r>
            <a:r>
              <a:rPr lang="en-GB" sz="1800" i="1" dirty="0">
                <a:effectLst/>
                <a:latin typeface="Times New Roman" panose="02020603050405020304" pitchFamily="18" charset="0"/>
                <a:ea typeface="Times New Roman" panose="02020603050405020304" pitchFamily="18" charset="0"/>
              </a:rPr>
              <a:t>Kraken2</a:t>
            </a:r>
            <a:r>
              <a:rPr lang="en-GB" sz="1800" dirty="0">
                <a:effectLst/>
                <a:latin typeface="Times New Roman" panose="02020603050405020304" pitchFamily="18" charset="0"/>
                <a:ea typeface="Times New Roman" panose="02020603050405020304" pitchFamily="18" charset="0"/>
              </a:rPr>
              <a:t> (24), the possible body sites the species are associated with, whether they were previously reported in published studies of bacteraemia, the overall prevalence of the species across all 8828 individuals in our study and the calculated PTR values, are indicated. Coverage plots of (b) three representative confidently detected species and (c) three representative contaminant species.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4</a:t>
            </a:fld>
            <a:endParaRPr lang="en-US"/>
          </a:p>
        </p:txBody>
      </p:sp>
    </p:spTree>
    <p:extLst>
      <p:ext uri="{BB962C8B-B14F-4D97-AF65-F5344CB8AC3E}">
        <p14:creationId xmlns:p14="http://schemas.microsoft.com/office/powerpoint/2010/main" val="401664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4:</a:t>
            </a:r>
            <a:r>
              <a:rPr lang="en-GB" sz="1800" dirty="0">
                <a:effectLst/>
                <a:latin typeface="Times New Roman" panose="02020603050405020304" pitchFamily="18" charset="0"/>
                <a:ea typeface="Times New Roman" panose="02020603050405020304" pitchFamily="18" charset="0"/>
              </a:rPr>
              <a:t> </a:t>
            </a:r>
            <a:r>
              <a:rPr lang="en-GB" sz="1800" b="1" dirty="0">
                <a:effectLst/>
                <a:latin typeface="Times New Roman" panose="02020603050405020304" pitchFamily="18" charset="0"/>
                <a:ea typeface="Times New Roman" panose="02020603050405020304" pitchFamily="18" charset="0"/>
              </a:rPr>
              <a:t>Microbial co-occurrence networks. </a:t>
            </a:r>
            <a:r>
              <a:rPr lang="en-GB" sz="1800" dirty="0">
                <a:effectLst/>
                <a:latin typeface="Times New Roman" panose="02020603050405020304" pitchFamily="18" charset="0"/>
                <a:ea typeface="Times New Roman" panose="02020603050405020304" pitchFamily="18" charset="0"/>
              </a:rPr>
              <a:t>(a) </a:t>
            </a:r>
            <a:r>
              <a:rPr lang="en-GB" sz="1800" i="1"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(42) co-occurrence networks computed from all samples with at least one microbial taxon following decontamination at different </a:t>
            </a:r>
            <a:r>
              <a:rPr lang="en-GB" sz="1800" i="1"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 thresholds (0.05, 0.1, 0.2). Only associations with a magnitude of </a:t>
            </a:r>
            <a:r>
              <a:rPr lang="en-GB" sz="1800" i="1"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 greater than the respective thresholds are retained. (b) </a:t>
            </a:r>
            <a:r>
              <a:rPr lang="en-GB" sz="1800" i="1"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networks for individual cohorts at a correlation threshold of 0.2. No co-occurrence associations were retained after taking the intersection of edges between all cohort networks. For (a) and (b), each node represents a single microbial species, and each edge a single association between a pair of microbial species. Edge thickness is scaled by the magnitude of correlation. The number of samples used to compute each network and the correlation thresholds used are annotated. Positive and negative </a:t>
            </a:r>
            <a:r>
              <a:rPr lang="en-GB" sz="1800" i="1" dirty="0" err="1">
                <a:effectLst/>
                <a:latin typeface="Times New Roman" panose="02020603050405020304" pitchFamily="18" charset="0"/>
                <a:ea typeface="Times New Roman" panose="02020603050405020304" pitchFamily="18" charset="0"/>
              </a:rPr>
              <a:t>SparCC</a:t>
            </a:r>
            <a:r>
              <a:rPr lang="en-GB" sz="1800" dirty="0">
                <a:effectLst/>
                <a:latin typeface="Times New Roman" panose="02020603050405020304" pitchFamily="18" charset="0"/>
                <a:ea typeface="Times New Roman" panose="02020603050405020304" pitchFamily="18" charset="0"/>
              </a:rPr>
              <a:t> correlations are indicated in green and blue respectively.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5</a:t>
            </a:fld>
            <a:endParaRPr lang="en-US"/>
          </a:p>
        </p:txBody>
      </p:sp>
    </p:spTree>
    <p:extLst>
      <p:ext uri="{BB962C8B-B14F-4D97-AF65-F5344CB8AC3E}">
        <p14:creationId xmlns:p14="http://schemas.microsoft.com/office/powerpoint/2010/main" val="310099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5: Higher prevalence of microbes in the blood of healthy children. </a:t>
            </a:r>
            <a:r>
              <a:rPr lang="en-GB" sz="1800" dirty="0">
                <a:effectLst/>
                <a:latin typeface="Times New Roman" panose="02020603050405020304" pitchFamily="18" charset="0"/>
                <a:ea typeface="Times New Roman" panose="02020603050405020304" pitchFamily="18" charset="0"/>
              </a:rPr>
              <a:t>(a) The disproportionately high prevalence of microbes in the child cohort GUSTO relative to the other adult cohorts. Prevalence of (c) genital-associated and (d) gut-associated microbes in the child and adult cohorts, stratified by sex. Body site classifications were determined using the </a:t>
            </a:r>
            <a:r>
              <a:rPr lang="en-GB" sz="1800" i="1" dirty="0" err="1">
                <a:effectLst/>
                <a:latin typeface="Times New Roman" panose="02020603050405020304" pitchFamily="18" charset="0"/>
                <a:ea typeface="Times New Roman" panose="02020603050405020304" pitchFamily="18" charset="0"/>
              </a:rPr>
              <a:t>Disbiome</a:t>
            </a:r>
            <a:r>
              <a:rPr lang="en-GB" sz="1800" dirty="0">
                <a:effectLst/>
                <a:latin typeface="Times New Roman" panose="02020603050405020304" pitchFamily="18" charset="0"/>
                <a:ea typeface="Times New Roman" panose="02020603050405020304" pitchFamily="18" charset="0"/>
              </a:rPr>
              <a:t> database (30).</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5E5F8A4-D14B-4539-92CC-EA9C157D2D33}" type="slidenum">
              <a:rPr lang="en-US" smtClean="0"/>
              <a:t>6</a:t>
            </a:fld>
            <a:endParaRPr lang="en-US"/>
          </a:p>
        </p:txBody>
      </p:sp>
    </p:spTree>
    <p:extLst>
      <p:ext uri="{BB962C8B-B14F-4D97-AF65-F5344CB8AC3E}">
        <p14:creationId xmlns:p14="http://schemas.microsoft.com/office/powerpoint/2010/main" val="1024646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800" b="1" dirty="0">
                <a:effectLst/>
                <a:latin typeface="Times New Roman" panose="02020603050405020304" pitchFamily="18" charset="0"/>
                <a:ea typeface="Times New Roman" panose="02020603050405020304" pitchFamily="18" charset="0"/>
              </a:rPr>
              <a:t>Fig. 6</a:t>
            </a:r>
            <a:r>
              <a:rPr lang="en-GB" sz="180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Models of microbes in blood. </a:t>
            </a:r>
            <a:r>
              <a:rPr lang="en-US" sz="1800" dirty="0">
                <a:effectLst/>
                <a:latin typeface="Times New Roman" panose="02020603050405020304" pitchFamily="18" charset="0"/>
                <a:ea typeface="Times New Roman" panose="02020603050405020304" pitchFamily="18" charset="0"/>
              </a:rPr>
              <a:t>Created with BioRender.com under an academic subscription.</a:t>
            </a:r>
          </a:p>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7</a:t>
            </a:fld>
            <a:endParaRPr lang="en-US"/>
          </a:p>
        </p:txBody>
      </p:sp>
    </p:spTree>
    <p:extLst>
      <p:ext uri="{BB962C8B-B14F-4D97-AF65-F5344CB8AC3E}">
        <p14:creationId xmlns:p14="http://schemas.microsoft.com/office/powerpoint/2010/main" val="3362937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Supplementary Fig. 1</a:t>
            </a:r>
          </a:p>
        </p:txBody>
      </p:sp>
      <p:sp>
        <p:nvSpPr>
          <p:cNvPr id="4" name="Slide Number Placeholder 3"/>
          <p:cNvSpPr>
            <a:spLocks noGrp="1"/>
          </p:cNvSpPr>
          <p:nvPr>
            <p:ph type="sldNum" sz="quarter" idx="5"/>
          </p:nvPr>
        </p:nvSpPr>
        <p:spPr/>
        <p:txBody>
          <a:bodyPr/>
          <a:lstStyle/>
          <a:p>
            <a:fld id="{F5E5F8A4-D14B-4539-92CC-EA9C157D2D33}" type="slidenum">
              <a:rPr lang="en-US" smtClean="0"/>
              <a:t>9</a:t>
            </a:fld>
            <a:endParaRPr lang="en-US"/>
          </a:p>
        </p:txBody>
      </p:sp>
    </p:spTree>
    <p:extLst>
      <p:ext uri="{BB962C8B-B14F-4D97-AF65-F5344CB8AC3E}">
        <p14:creationId xmlns:p14="http://schemas.microsoft.com/office/powerpoint/2010/main" val="3792889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Supplementary Fig. 2</a:t>
            </a:r>
          </a:p>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10</a:t>
            </a:fld>
            <a:endParaRPr lang="en-US"/>
          </a:p>
        </p:txBody>
      </p:sp>
    </p:spTree>
    <p:extLst>
      <p:ext uri="{BB962C8B-B14F-4D97-AF65-F5344CB8AC3E}">
        <p14:creationId xmlns:p14="http://schemas.microsoft.com/office/powerpoint/2010/main" val="3615494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Supplementary Fig. 3</a:t>
            </a:r>
          </a:p>
          <a:p>
            <a:endParaRPr lang="en-US" dirty="0"/>
          </a:p>
        </p:txBody>
      </p:sp>
      <p:sp>
        <p:nvSpPr>
          <p:cNvPr id="4" name="Slide Number Placeholder 3"/>
          <p:cNvSpPr>
            <a:spLocks noGrp="1"/>
          </p:cNvSpPr>
          <p:nvPr>
            <p:ph type="sldNum" sz="quarter" idx="5"/>
          </p:nvPr>
        </p:nvSpPr>
        <p:spPr/>
        <p:txBody>
          <a:bodyPr/>
          <a:lstStyle/>
          <a:p>
            <a:fld id="{F5E5F8A4-D14B-4539-92CC-EA9C157D2D33}" type="slidenum">
              <a:rPr lang="en-US" smtClean="0"/>
              <a:t>11</a:t>
            </a:fld>
            <a:endParaRPr lang="en-US"/>
          </a:p>
        </p:txBody>
      </p:sp>
    </p:spTree>
    <p:extLst>
      <p:ext uri="{BB962C8B-B14F-4D97-AF65-F5344CB8AC3E}">
        <p14:creationId xmlns:p14="http://schemas.microsoft.com/office/powerpoint/2010/main" val="1899008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43940" y="1708486"/>
            <a:ext cx="11831320" cy="3634458"/>
          </a:xfrm>
        </p:spPr>
        <p:txBody>
          <a:bodyPr anchor="b"/>
          <a:lstStyle>
            <a:lvl1pPr algn="ctr">
              <a:defRPr sz="9133"/>
            </a:lvl1pPr>
          </a:lstStyle>
          <a:p>
            <a:r>
              <a:rPr lang="en-US"/>
              <a:t>Click to edit Master title style</a:t>
            </a:r>
            <a:endParaRPr lang="en-US" dirty="0"/>
          </a:p>
        </p:txBody>
      </p:sp>
      <p:sp>
        <p:nvSpPr>
          <p:cNvPr id="3" name="Subtitle 2"/>
          <p:cNvSpPr>
            <a:spLocks noGrp="1"/>
          </p:cNvSpPr>
          <p:nvPr>
            <p:ph type="subTitle" idx="1"/>
          </p:nvPr>
        </p:nvSpPr>
        <p:spPr>
          <a:xfrm>
            <a:off x="1739900" y="5483102"/>
            <a:ext cx="10439400" cy="2520438"/>
          </a:xfrm>
        </p:spPr>
        <p:txBody>
          <a:bodyPr/>
          <a:lstStyle>
            <a:lvl1pPr marL="0" indent="0" algn="ctr">
              <a:buNone/>
              <a:defRPr sz="3653"/>
            </a:lvl1pPr>
            <a:lvl2pPr marL="695950" indent="0" algn="ctr">
              <a:buNone/>
              <a:defRPr sz="3044"/>
            </a:lvl2pPr>
            <a:lvl3pPr marL="1391900" indent="0" algn="ctr">
              <a:buNone/>
              <a:defRPr sz="2740"/>
            </a:lvl3pPr>
            <a:lvl4pPr marL="2087850" indent="0" algn="ctr">
              <a:buNone/>
              <a:defRPr sz="2436"/>
            </a:lvl4pPr>
            <a:lvl5pPr marL="2783799" indent="0" algn="ctr">
              <a:buNone/>
              <a:defRPr sz="2436"/>
            </a:lvl5pPr>
            <a:lvl6pPr marL="3479749" indent="0" algn="ctr">
              <a:buNone/>
              <a:defRPr sz="2436"/>
            </a:lvl6pPr>
            <a:lvl7pPr marL="4175699" indent="0" algn="ctr">
              <a:buNone/>
              <a:defRPr sz="2436"/>
            </a:lvl7pPr>
            <a:lvl8pPr marL="4871649" indent="0" algn="ctr">
              <a:buNone/>
              <a:defRPr sz="2436"/>
            </a:lvl8pPr>
            <a:lvl9pPr marL="5567599" indent="0" algn="ctr">
              <a:buNone/>
              <a:defRPr sz="243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2617835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2067450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0928" y="555801"/>
            <a:ext cx="3001328" cy="884690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56946" y="555801"/>
            <a:ext cx="8829993" cy="88469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85708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5247B-BC77-4AF1-A662-B8819E434288}"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3353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9696" y="2602603"/>
            <a:ext cx="12005310" cy="4342500"/>
          </a:xfrm>
        </p:spPr>
        <p:txBody>
          <a:bodyPr anchor="b"/>
          <a:lstStyle>
            <a:lvl1pPr>
              <a:defRPr sz="9133"/>
            </a:lvl1pPr>
          </a:lstStyle>
          <a:p>
            <a:r>
              <a:rPr lang="en-US"/>
              <a:t>Click to edit Master title style</a:t>
            </a:r>
            <a:endParaRPr lang="en-US" dirty="0"/>
          </a:p>
        </p:txBody>
      </p:sp>
      <p:sp>
        <p:nvSpPr>
          <p:cNvPr id="3" name="Text Placeholder 2"/>
          <p:cNvSpPr>
            <a:spLocks noGrp="1"/>
          </p:cNvSpPr>
          <p:nvPr>
            <p:ph type="body" idx="1"/>
          </p:nvPr>
        </p:nvSpPr>
        <p:spPr>
          <a:xfrm>
            <a:off x="949696" y="6986185"/>
            <a:ext cx="12005310" cy="2283618"/>
          </a:xfrm>
        </p:spPr>
        <p:txBody>
          <a:bodyPr/>
          <a:lstStyle>
            <a:lvl1pPr marL="0" indent="0">
              <a:buNone/>
              <a:defRPr sz="3653">
                <a:solidFill>
                  <a:schemeClr val="tx1"/>
                </a:solidFill>
              </a:defRPr>
            </a:lvl1pPr>
            <a:lvl2pPr marL="695950" indent="0">
              <a:buNone/>
              <a:defRPr sz="3044">
                <a:solidFill>
                  <a:schemeClr val="tx1">
                    <a:tint val="75000"/>
                  </a:schemeClr>
                </a:solidFill>
              </a:defRPr>
            </a:lvl2pPr>
            <a:lvl3pPr marL="1391900" indent="0">
              <a:buNone/>
              <a:defRPr sz="2740">
                <a:solidFill>
                  <a:schemeClr val="tx1">
                    <a:tint val="75000"/>
                  </a:schemeClr>
                </a:solidFill>
              </a:defRPr>
            </a:lvl3pPr>
            <a:lvl4pPr marL="2087850" indent="0">
              <a:buNone/>
              <a:defRPr sz="2436">
                <a:solidFill>
                  <a:schemeClr val="tx1">
                    <a:tint val="75000"/>
                  </a:schemeClr>
                </a:solidFill>
              </a:defRPr>
            </a:lvl4pPr>
            <a:lvl5pPr marL="2783799" indent="0">
              <a:buNone/>
              <a:defRPr sz="2436">
                <a:solidFill>
                  <a:schemeClr val="tx1">
                    <a:tint val="75000"/>
                  </a:schemeClr>
                </a:solidFill>
              </a:defRPr>
            </a:lvl5pPr>
            <a:lvl6pPr marL="3479749" indent="0">
              <a:buNone/>
              <a:defRPr sz="2436">
                <a:solidFill>
                  <a:schemeClr val="tx1">
                    <a:tint val="75000"/>
                  </a:schemeClr>
                </a:solidFill>
              </a:defRPr>
            </a:lvl6pPr>
            <a:lvl7pPr marL="4175699" indent="0">
              <a:buNone/>
              <a:defRPr sz="2436">
                <a:solidFill>
                  <a:schemeClr val="tx1">
                    <a:tint val="75000"/>
                  </a:schemeClr>
                </a:solidFill>
              </a:defRPr>
            </a:lvl7pPr>
            <a:lvl8pPr marL="4871649" indent="0">
              <a:buNone/>
              <a:defRPr sz="2436">
                <a:solidFill>
                  <a:schemeClr val="tx1">
                    <a:tint val="75000"/>
                  </a:schemeClr>
                </a:solidFill>
              </a:defRPr>
            </a:lvl8pPr>
            <a:lvl9pPr marL="5567599" indent="0">
              <a:buNone/>
              <a:defRPr sz="243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65247B-BC77-4AF1-A662-B8819E434288}"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892095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56945" y="2779007"/>
            <a:ext cx="5915660" cy="66237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046595" y="2779007"/>
            <a:ext cx="5915660" cy="66237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65247B-BC77-4AF1-A662-B8819E434288}"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708277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58758" y="555804"/>
            <a:ext cx="12005310" cy="20178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958760" y="2559104"/>
            <a:ext cx="5888473" cy="1254177"/>
          </a:xfrm>
        </p:spPr>
        <p:txBody>
          <a:bodyPr anchor="b"/>
          <a:lstStyle>
            <a:lvl1pPr marL="0" indent="0">
              <a:buNone/>
              <a:defRPr sz="3653" b="1"/>
            </a:lvl1pPr>
            <a:lvl2pPr marL="695950" indent="0">
              <a:buNone/>
              <a:defRPr sz="3044" b="1"/>
            </a:lvl2pPr>
            <a:lvl3pPr marL="1391900" indent="0">
              <a:buNone/>
              <a:defRPr sz="2740" b="1"/>
            </a:lvl3pPr>
            <a:lvl4pPr marL="2087850" indent="0">
              <a:buNone/>
              <a:defRPr sz="2436" b="1"/>
            </a:lvl4pPr>
            <a:lvl5pPr marL="2783799" indent="0">
              <a:buNone/>
              <a:defRPr sz="2436" b="1"/>
            </a:lvl5pPr>
            <a:lvl6pPr marL="3479749" indent="0">
              <a:buNone/>
              <a:defRPr sz="2436" b="1"/>
            </a:lvl6pPr>
            <a:lvl7pPr marL="4175699" indent="0">
              <a:buNone/>
              <a:defRPr sz="2436" b="1"/>
            </a:lvl7pPr>
            <a:lvl8pPr marL="4871649" indent="0">
              <a:buNone/>
              <a:defRPr sz="2436" b="1"/>
            </a:lvl8pPr>
            <a:lvl9pPr marL="5567599" indent="0">
              <a:buNone/>
              <a:defRPr sz="2436" b="1"/>
            </a:lvl9pPr>
          </a:lstStyle>
          <a:p>
            <a:pPr lvl="0"/>
            <a:r>
              <a:rPr lang="en-US"/>
              <a:t>Click to edit Master text styles</a:t>
            </a:r>
          </a:p>
        </p:txBody>
      </p:sp>
      <p:sp>
        <p:nvSpPr>
          <p:cNvPr id="4" name="Content Placeholder 3"/>
          <p:cNvSpPr>
            <a:spLocks noGrp="1"/>
          </p:cNvSpPr>
          <p:nvPr>
            <p:ph sz="half" idx="2"/>
          </p:nvPr>
        </p:nvSpPr>
        <p:spPr>
          <a:xfrm>
            <a:off x="958760" y="3813281"/>
            <a:ext cx="5888473" cy="5608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046596" y="2559104"/>
            <a:ext cx="5917473" cy="1254177"/>
          </a:xfrm>
        </p:spPr>
        <p:txBody>
          <a:bodyPr anchor="b"/>
          <a:lstStyle>
            <a:lvl1pPr marL="0" indent="0">
              <a:buNone/>
              <a:defRPr sz="3653" b="1"/>
            </a:lvl1pPr>
            <a:lvl2pPr marL="695950" indent="0">
              <a:buNone/>
              <a:defRPr sz="3044" b="1"/>
            </a:lvl2pPr>
            <a:lvl3pPr marL="1391900" indent="0">
              <a:buNone/>
              <a:defRPr sz="2740" b="1"/>
            </a:lvl3pPr>
            <a:lvl4pPr marL="2087850" indent="0">
              <a:buNone/>
              <a:defRPr sz="2436" b="1"/>
            </a:lvl4pPr>
            <a:lvl5pPr marL="2783799" indent="0">
              <a:buNone/>
              <a:defRPr sz="2436" b="1"/>
            </a:lvl5pPr>
            <a:lvl6pPr marL="3479749" indent="0">
              <a:buNone/>
              <a:defRPr sz="2436" b="1"/>
            </a:lvl6pPr>
            <a:lvl7pPr marL="4175699" indent="0">
              <a:buNone/>
              <a:defRPr sz="2436" b="1"/>
            </a:lvl7pPr>
            <a:lvl8pPr marL="4871649" indent="0">
              <a:buNone/>
              <a:defRPr sz="2436" b="1"/>
            </a:lvl8pPr>
            <a:lvl9pPr marL="5567599" indent="0">
              <a:buNone/>
              <a:defRPr sz="2436" b="1"/>
            </a:lvl9pPr>
          </a:lstStyle>
          <a:p>
            <a:pPr lvl="0"/>
            <a:r>
              <a:rPr lang="en-US"/>
              <a:t>Click to edit Master text styles</a:t>
            </a:r>
          </a:p>
        </p:txBody>
      </p:sp>
      <p:sp>
        <p:nvSpPr>
          <p:cNvPr id="6" name="Content Placeholder 5"/>
          <p:cNvSpPr>
            <a:spLocks noGrp="1"/>
          </p:cNvSpPr>
          <p:nvPr>
            <p:ph sz="quarter" idx="4"/>
          </p:nvPr>
        </p:nvSpPr>
        <p:spPr>
          <a:xfrm>
            <a:off x="7046596" y="3813281"/>
            <a:ext cx="5917473" cy="5608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65247B-BC77-4AF1-A662-B8819E434288}" type="datetimeFigureOut">
              <a:rPr lang="en-US" smtClean="0"/>
              <a:t>6/24/2022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3331290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65247B-BC77-4AF1-A662-B8819E434288}" type="datetimeFigureOut">
              <a:rPr lang="en-US" smtClean="0"/>
              <a:t>6/24/2022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700338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65247B-BC77-4AF1-A662-B8819E434288}" type="datetimeFigureOut">
              <a:rPr lang="en-US" smtClean="0"/>
              <a:t>6/24/2022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1273812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8758" y="695960"/>
            <a:ext cx="4489304" cy="2435860"/>
          </a:xfrm>
        </p:spPr>
        <p:txBody>
          <a:bodyPr anchor="b"/>
          <a:lstStyle>
            <a:lvl1pPr>
              <a:defRPr sz="4871"/>
            </a:lvl1pPr>
          </a:lstStyle>
          <a:p>
            <a:r>
              <a:rPr lang="en-US"/>
              <a:t>Click to edit Master title style</a:t>
            </a:r>
            <a:endParaRPr lang="en-US" dirty="0"/>
          </a:p>
        </p:txBody>
      </p:sp>
      <p:sp>
        <p:nvSpPr>
          <p:cNvPr id="3" name="Content Placeholder 2"/>
          <p:cNvSpPr>
            <a:spLocks noGrp="1"/>
          </p:cNvSpPr>
          <p:nvPr>
            <p:ph idx="1"/>
          </p:nvPr>
        </p:nvSpPr>
        <p:spPr>
          <a:xfrm>
            <a:off x="5917473" y="1503083"/>
            <a:ext cx="7046595" cy="7418740"/>
          </a:xfrm>
        </p:spPr>
        <p:txBody>
          <a:bodyPr/>
          <a:lstStyle>
            <a:lvl1pPr>
              <a:defRPr sz="4871"/>
            </a:lvl1pPr>
            <a:lvl2pPr>
              <a:defRPr sz="4262"/>
            </a:lvl2pPr>
            <a:lvl3pPr>
              <a:defRPr sz="3653"/>
            </a:lvl3pPr>
            <a:lvl4pPr>
              <a:defRPr sz="3044"/>
            </a:lvl4pPr>
            <a:lvl5pPr>
              <a:defRPr sz="3044"/>
            </a:lvl5pPr>
            <a:lvl6pPr>
              <a:defRPr sz="3044"/>
            </a:lvl6pPr>
            <a:lvl7pPr>
              <a:defRPr sz="3044"/>
            </a:lvl7pPr>
            <a:lvl8pPr>
              <a:defRPr sz="3044"/>
            </a:lvl8pPr>
            <a:lvl9pPr>
              <a:defRPr sz="30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58758" y="3131820"/>
            <a:ext cx="4489304" cy="5802084"/>
          </a:xfrm>
        </p:spPr>
        <p:txBody>
          <a:bodyPr/>
          <a:lstStyle>
            <a:lvl1pPr marL="0" indent="0">
              <a:buNone/>
              <a:defRPr sz="2436"/>
            </a:lvl1pPr>
            <a:lvl2pPr marL="695950" indent="0">
              <a:buNone/>
              <a:defRPr sz="2131"/>
            </a:lvl2pPr>
            <a:lvl3pPr marL="1391900" indent="0">
              <a:buNone/>
              <a:defRPr sz="1827"/>
            </a:lvl3pPr>
            <a:lvl4pPr marL="2087850" indent="0">
              <a:buNone/>
              <a:defRPr sz="1522"/>
            </a:lvl4pPr>
            <a:lvl5pPr marL="2783799" indent="0">
              <a:buNone/>
              <a:defRPr sz="1522"/>
            </a:lvl5pPr>
            <a:lvl6pPr marL="3479749" indent="0">
              <a:buNone/>
              <a:defRPr sz="1522"/>
            </a:lvl6pPr>
            <a:lvl7pPr marL="4175699" indent="0">
              <a:buNone/>
              <a:defRPr sz="1522"/>
            </a:lvl7pPr>
            <a:lvl8pPr marL="4871649" indent="0">
              <a:buNone/>
              <a:defRPr sz="1522"/>
            </a:lvl8pPr>
            <a:lvl9pPr marL="5567599" indent="0">
              <a:buNone/>
              <a:defRPr sz="1522"/>
            </a:lvl9pPr>
          </a:lstStyle>
          <a:p>
            <a:pPr lvl="0"/>
            <a:r>
              <a:rPr lang="en-US"/>
              <a:t>Click to edit Master text styles</a:t>
            </a:r>
          </a:p>
        </p:txBody>
      </p:sp>
      <p:sp>
        <p:nvSpPr>
          <p:cNvPr id="5" name="Date Placeholder 4"/>
          <p:cNvSpPr>
            <a:spLocks noGrp="1"/>
          </p:cNvSpPr>
          <p:nvPr>
            <p:ph type="dt" sz="half" idx="10"/>
          </p:nvPr>
        </p:nvSpPr>
        <p:spPr/>
        <p:txBody>
          <a:bodyPr/>
          <a:lstStyle/>
          <a:p>
            <a:fld id="{1365247B-BC77-4AF1-A662-B8819E434288}"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4272124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8758" y="695960"/>
            <a:ext cx="4489304" cy="2435860"/>
          </a:xfrm>
        </p:spPr>
        <p:txBody>
          <a:bodyPr anchor="b"/>
          <a:lstStyle>
            <a:lvl1pPr>
              <a:defRPr sz="4871"/>
            </a:lvl1pPr>
          </a:lstStyle>
          <a:p>
            <a:r>
              <a:rPr lang="en-US"/>
              <a:t>Click to edit Master title style</a:t>
            </a:r>
            <a:endParaRPr lang="en-US" dirty="0"/>
          </a:p>
        </p:txBody>
      </p:sp>
      <p:sp>
        <p:nvSpPr>
          <p:cNvPr id="3" name="Picture Placeholder 2"/>
          <p:cNvSpPr>
            <a:spLocks noGrp="1" noChangeAspect="1"/>
          </p:cNvSpPr>
          <p:nvPr>
            <p:ph type="pic" idx="1"/>
          </p:nvPr>
        </p:nvSpPr>
        <p:spPr>
          <a:xfrm>
            <a:off x="5917473" y="1503083"/>
            <a:ext cx="7046595" cy="7418740"/>
          </a:xfrm>
        </p:spPr>
        <p:txBody>
          <a:bodyPr anchor="t"/>
          <a:lstStyle>
            <a:lvl1pPr marL="0" indent="0">
              <a:buNone/>
              <a:defRPr sz="4871"/>
            </a:lvl1pPr>
            <a:lvl2pPr marL="695950" indent="0">
              <a:buNone/>
              <a:defRPr sz="4262"/>
            </a:lvl2pPr>
            <a:lvl3pPr marL="1391900" indent="0">
              <a:buNone/>
              <a:defRPr sz="3653"/>
            </a:lvl3pPr>
            <a:lvl4pPr marL="2087850" indent="0">
              <a:buNone/>
              <a:defRPr sz="3044"/>
            </a:lvl4pPr>
            <a:lvl5pPr marL="2783799" indent="0">
              <a:buNone/>
              <a:defRPr sz="3044"/>
            </a:lvl5pPr>
            <a:lvl6pPr marL="3479749" indent="0">
              <a:buNone/>
              <a:defRPr sz="3044"/>
            </a:lvl6pPr>
            <a:lvl7pPr marL="4175699" indent="0">
              <a:buNone/>
              <a:defRPr sz="3044"/>
            </a:lvl7pPr>
            <a:lvl8pPr marL="4871649" indent="0">
              <a:buNone/>
              <a:defRPr sz="3044"/>
            </a:lvl8pPr>
            <a:lvl9pPr marL="5567599" indent="0">
              <a:buNone/>
              <a:defRPr sz="3044"/>
            </a:lvl9pPr>
          </a:lstStyle>
          <a:p>
            <a:r>
              <a:rPr lang="en-US"/>
              <a:t>Click icon to add picture</a:t>
            </a:r>
            <a:endParaRPr lang="en-US" dirty="0"/>
          </a:p>
        </p:txBody>
      </p:sp>
      <p:sp>
        <p:nvSpPr>
          <p:cNvPr id="4" name="Text Placeholder 3"/>
          <p:cNvSpPr>
            <a:spLocks noGrp="1"/>
          </p:cNvSpPr>
          <p:nvPr>
            <p:ph type="body" sz="half" idx="2"/>
          </p:nvPr>
        </p:nvSpPr>
        <p:spPr>
          <a:xfrm>
            <a:off x="958758" y="3131820"/>
            <a:ext cx="4489304" cy="5802084"/>
          </a:xfrm>
        </p:spPr>
        <p:txBody>
          <a:bodyPr/>
          <a:lstStyle>
            <a:lvl1pPr marL="0" indent="0">
              <a:buNone/>
              <a:defRPr sz="2436"/>
            </a:lvl1pPr>
            <a:lvl2pPr marL="695950" indent="0">
              <a:buNone/>
              <a:defRPr sz="2131"/>
            </a:lvl2pPr>
            <a:lvl3pPr marL="1391900" indent="0">
              <a:buNone/>
              <a:defRPr sz="1827"/>
            </a:lvl3pPr>
            <a:lvl4pPr marL="2087850" indent="0">
              <a:buNone/>
              <a:defRPr sz="1522"/>
            </a:lvl4pPr>
            <a:lvl5pPr marL="2783799" indent="0">
              <a:buNone/>
              <a:defRPr sz="1522"/>
            </a:lvl5pPr>
            <a:lvl6pPr marL="3479749" indent="0">
              <a:buNone/>
              <a:defRPr sz="1522"/>
            </a:lvl6pPr>
            <a:lvl7pPr marL="4175699" indent="0">
              <a:buNone/>
              <a:defRPr sz="1522"/>
            </a:lvl7pPr>
            <a:lvl8pPr marL="4871649" indent="0">
              <a:buNone/>
              <a:defRPr sz="1522"/>
            </a:lvl8pPr>
            <a:lvl9pPr marL="5567599" indent="0">
              <a:buNone/>
              <a:defRPr sz="1522"/>
            </a:lvl9pPr>
          </a:lstStyle>
          <a:p>
            <a:pPr lvl="0"/>
            <a:r>
              <a:rPr lang="en-US"/>
              <a:t>Click to edit Master text styles</a:t>
            </a:r>
          </a:p>
        </p:txBody>
      </p:sp>
      <p:sp>
        <p:nvSpPr>
          <p:cNvPr id="5" name="Date Placeholder 4"/>
          <p:cNvSpPr>
            <a:spLocks noGrp="1"/>
          </p:cNvSpPr>
          <p:nvPr>
            <p:ph type="dt" sz="half" idx="10"/>
          </p:nvPr>
        </p:nvSpPr>
        <p:spPr/>
        <p:txBody>
          <a:bodyPr/>
          <a:lstStyle/>
          <a:p>
            <a:fld id="{1365247B-BC77-4AF1-A662-B8819E434288}"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8D320D-1729-4EAE-8F32-B4D6A9073738}" type="slidenum">
              <a:rPr lang="en-US" smtClean="0"/>
              <a:t>‹#›</a:t>
            </a:fld>
            <a:endParaRPr lang="en-US"/>
          </a:p>
        </p:txBody>
      </p:sp>
    </p:spTree>
    <p:extLst>
      <p:ext uri="{BB962C8B-B14F-4D97-AF65-F5344CB8AC3E}">
        <p14:creationId xmlns:p14="http://schemas.microsoft.com/office/powerpoint/2010/main" val="101992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6945" y="555804"/>
            <a:ext cx="12005310" cy="20178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56945" y="2779007"/>
            <a:ext cx="12005310" cy="66237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56945" y="9675780"/>
            <a:ext cx="3131820" cy="555801"/>
          </a:xfrm>
          <a:prstGeom prst="rect">
            <a:avLst/>
          </a:prstGeom>
        </p:spPr>
        <p:txBody>
          <a:bodyPr vert="horz" lIns="91440" tIns="45720" rIns="91440" bIns="45720" rtlCol="0" anchor="ctr"/>
          <a:lstStyle>
            <a:lvl1pPr algn="l">
              <a:defRPr sz="1827">
                <a:solidFill>
                  <a:schemeClr val="tx1">
                    <a:tint val="75000"/>
                  </a:schemeClr>
                </a:solidFill>
              </a:defRPr>
            </a:lvl1pPr>
          </a:lstStyle>
          <a:p>
            <a:fld id="{1365247B-BC77-4AF1-A662-B8819E434288}" type="datetimeFigureOut">
              <a:rPr lang="en-US" smtClean="0"/>
              <a:t>6/24/2022</a:t>
            </a:fld>
            <a:endParaRPr lang="en-US"/>
          </a:p>
        </p:txBody>
      </p:sp>
      <p:sp>
        <p:nvSpPr>
          <p:cNvPr id="5" name="Footer Placeholder 4"/>
          <p:cNvSpPr>
            <a:spLocks noGrp="1"/>
          </p:cNvSpPr>
          <p:nvPr>
            <p:ph type="ftr" sz="quarter" idx="3"/>
          </p:nvPr>
        </p:nvSpPr>
        <p:spPr>
          <a:xfrm>
            <a:off x="4610735" y="9675780"/>
            <a:ext cx="4697730" cy="555801"/>
          </a:xfrm>
          <a:prstGeom prst="rect">
            <a:avLst/>
          </a:prstGeom>
        </p:spPr>
        <p:txBody>
          <a:bodyPr vert="horz" lIns="91440" tIns="45720" rIns="91440" bIns="45720" rtlCol="0" anchor="ctr"/>
          <a:lstStyle>
            <a:lvl1pPr algn="ctr">
              <a:defRPr sz="182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830435" y="9675780"/>
            <a:ext cx="3131820" cy="555801"/>
          </a:xfrm>
          <a:prstGeom prst="rect">
            <a:avLst/>
          </a:prstGeom>
        </p:spPr>
        <p:txBody>
          <a:bodyPr vert="horz" lIns="91440" tIns="45720" rIns="91440" bIns="45720" rtlCol="0" anchor="ctr"/>
          <a:lstStyle>
            <a:lvl1pPr algn="r">
              <a:defRPr sz="1827">
                <a:solidFill>
                  <a:schemeClr val="tx1">
                    <a:tint val="75000"/>
                  </a:schemeClr>
                </a:solidFill>
              </a:defRPr>
            </a:lvl1pPr>
          </a:lstStyle>
          <a:p>
            <a:fld id="{258D320D-1729-4EAE-8F32-B4D6A9073738}" type="slidenum">
              <a:rPr lang="en-US" smtClean="0"/>
              <a:t>‹#›</a:t>
            </a:fld>
            <a:endParaRPr lang="en-US"/>
          </a:p>
        </p:txBody>
      </p:sp>
    </p:spTree>
    <p:extLst>
      <p:ext uri="{BB962C8B-B14F-4D97-AF65-F5344CB8AC3E}">
        <p14:creationId xmlns:p14="http://schemas.microsoft.com/office/powerpoint/2010/main" val="30914213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91900" rtl="0" eaLnBrk="1" latinLnBrk="0" hangingPunct="1">
        <a:lnSpc>
          <a:spcPct val="90000"/>
        </a:lnSpc>
        <a:spcBef>
          <a:spcPct val="0"/>
        </a:spcBef>
        <a:buNone/>
        <a:defRPr sz="6698" kern="1200">
          <a:solidFill>
            <a:schemeClr val="tx1"/>
          </a:solidFill>
          <a:latin typeface="+mj-lt"/>
          <a:ea typeface="+mj-ea"/>
          <a:cs typeface="+mj-cs"/>
        </a:defRPr>
      </a:lvl1pPr>
    </p:titleStyle>
    <p:bodyStyle>
      <a:lvl1pPr marL="347975" indent="-347975" algn="l" defTabSz="1391900" rtl="0" eaLnBrk="1" latinLnBrk="0" hangingPunct="1">
        <a:lnSpc>
          <a:spcPct val="90000"/>
        </a:lnSpc>
        <a:spcBef>
          <a:spcPts val="1522"/>
        </a:spcBef>
        <a:buFont typeface="Arial" panose="020B0604020202020204" pitchFamily="34" charset="0"/>
        <a:buChar char="•"/>
        <a:defRPr sz="4262" kern="1200">
          <a:solidFill>
            <a:schemeClr val="tx1"/>
          </a:solidFill>
          <a:latin typeface="+mn-lt"/>
          <a:ea typeface="+mn-ea"/>
          <a:cs typeface="+mn-cs"/>
        </a:defRPr>
      </a:lvl1pPr>
      <a:lvl2pPr marL="1043925" indent="-347975" algn="l" defTabSz="1391900" rtl="0" eaLnBrk="1" latinLnBrk="0" hangingPunct="1">
        <a:lnSpc>
          <a:spcPct val="90000"/>
        </a:lnSpc>
        <a:spcBef>
          <a:spcPts val="761"/>
        </a:spcBef>
        <a:buFont typeface="Arial" panose="020B0604020202020204" pitchFamily="34" charset="0"/>
        <a:buChar char="•"/>
        <a:defRPr sz="3653" kern="1200">
          <a:solidFill>
            <a:schemeClr val="tx1"/>
          </a:solidFill>
          <a:latin typeface="+mn-lt"/>
          <a:ea typeface="+mn-ea"/>
          <a:cs typeface="+mn-cs"/>
        </a:defRPr>
      </a:lvl2pPr>
      <a:lvl3pPr marL="1739875" indent="-347975" algn="l" defTabSz="1391900" rtl="0" eaLnBrk="1" latinLnBrk="0" hangingPunct="1">
        <a:lnSpc>
          <a:spcPct val="90000"/>
        </a:lnSpc>
        <a:spcBef>
          <a:spcPts val="761"/>
        </a:spcBef>
        <a:buFont typeface="Arial" panose="020B0604020202020204" pitchFamily="34" charset="0"/>
        <a:buChar char="•"/>
        <a:defRPr sz="3044" kern="1200">
          <a:solidFill>
            <a:schemeClr val="tx1"/>
          </a:solidFill>
          <a:latin typeface="+mn-lt"/>
          <a:ea typeface="+mn-ea"/>
          <a:cs typeface="+mn-cs"/>
        </a:defRPr>
      </a:lvl3pPr>
      <a:lvl4pPr marL="243582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4pPr>
      <a:lvl5pPr marL="313177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5pPr>
      <a:lvl6pPr marL="382772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6pPr>
      <a:lvl7pPr marL="452367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7pPr>
      <a:lvl8pPr marL="521962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8pPr>
      <a:lvl9pPr marL="5915574" indent="-347975" algn="l" defTabSz="1391900" rtl="0" eaLnBrk="1" latinLnBrk="0" hangingPunct="1">
        <a:lnSpc>
          <a:spcPct val="90000"/>
        </a:lnSpc>
        <a:spcBef>
          <a:spcPts val="761"/>
        </a:spcBef>
        <a:buFont typeface="Arial" panose="020B0604020202020204" pitchFamily="34" charset="0"/>
        <a:buChar char="•"/>
        <a:defRPr sz="2740" kern="1200">
          <a:solidFill>
            <a:schemeClr val="tx1"/>
          </a:solidFill>
          <a:latin typeface="+mn-lt"/>
          <a:ea typeface="+mn-ea"/>
          <a:cs typeface="+mn-cs"/>
        </a:defRPr>
      </a:lvl9pPr>
    </p:bodyStyle>
    <p:otherStyle>
      <a:defPPr>
        <a:defRPr lang="en-US"/>
      </a:defPPr>
      <a:lvl1pPr marL="0" algn="l" defTabSz="1391900" rtl="0" eaLnBrk="1" latinLnBrk="0" hangingPunct="1">
        <a:defRPr sz="2740" kern="1200">
          <a:solidFill>
            <a:schemeClr val="tx1"/>
          </a:solidFill>
          <a:latin typeface="+mn-lt"/>
          <a:ea typeface="+mn-ea"/>
          <a:cs typeface="+mn-cs"/>
        </a:defRPr>
      </a:lvl1pPr>
      <a:lvl2pPr marL="695950" algn="l" defTabSz="1391900" rtl="0" eaLnBrk="1" latinLnBrk="0" hangingPunct="1">
        <a:defRPr sz="2740" kern="1200">
          <a:solidFill>
            <a:schemeClr val="tx1"/>
          </a:solidFill>
          <a:latin typeface="+mn-lt"/>
          <a:ea typeface="+mn-ea"/>
          <a:cs typeface="+mn-cs"/>
        </a:defRPr>
      </a:lvl2pPr>
      <a:lvl3pPr marL="1391900" algn="l" defTabSz="1391900" rtl="0" eaLnBrk="1" latinLnBrk="0" hangingPunct="1">
        <a:defRPr sz="2740" kern="1200">
          <a:solidFill>
            <a:schemeClr val="tx1"/>
          </a:solidFill>
          <a:latin typeface="+mn-lt"/>
          <a:ea typeface="+mn-ea"/>
          <a:cs typeface="+mn-cs"/>
        </a:defRPr>
      </a:lvl3pPr>
      <a:lvl4pPr marL="2087850" algn="l" defTabSz="1391900" rtl="0" eaLnBrk="1" latinLnBrk="0" hangingPunct="1">
        <a:defRPr sz="2740" kern="1200">
          <a:solidFill>
            <a:schemeClr val="tx1"/>
          </a:solidFill>
          <a:latin typeface="+mn-lt"/>
          <a:ea typeface="+mn-ea"/>
          <a:cs typeface="+mn-cs"/>
        </a:defRPr>
      </a:lvl4pPr>
      <a:lvl5pPr marL="2783799" algn="l" defTabSz="1391900" rtl="0" eaLnBrk="1" latinLnBrk="0" hangingPunct="1">
        <a:defRPr sz="2740" kern="1200">
          <a:solidFill>
            <a:schemeClr val="tx1"/>
          </a:solidFill>
          <a:latin typeface="+mn-lt"/>
          <a:ea typeface="+mn-ea"/>
          <a:cs typeface="+mn-cs"/>
        </a:defRPr>
      </a:lvl5pPr>
      <a:lvl6pPr marL="3479749" algn="l" defTabSz="1391900" rtl="0" eaLnBrk="1" latinLnBrk="0" hangingPunct="1">
        <a:defRPr sz="2740" kern="1200">
          <a:solidFill>
            <a:schemeClr val="tx1"/>
          </a:solidFill>
          <a:latin typeface="+mn-lt"/>
          <a:ea typeface="+mn-ea"/>
          <a:cs typeface="+mn-cs"/>
        </a:defRPr>
      </a:lvl6pPr>
      <a:lvl7pPr marL="4175699" algn="l" defTabSz="1391900" rtl="0" eaLnBrk="1" latinLnBrk="0" hangingPunct="1">
        <a:defRPr sz="2740" kern="1200">
          <a:solidFill>
            <a:schemeClr val="tx1"/>
          </a:solidFill>
          <a:latin typeface="+mn-lt"/>
          <a:ea typeface="+mn-ea"/>
          <a:cs typeface="+mn-cs"/>
        </a:defRPr>
      </a:lvl7pPr>
      <a:lvl8pPr marL="4871649" algn="l" defTabSz="1391900" rtl="0" eaLnBrk="1" latinLnBrk="0" hangingPunct="1">
        <a:defRPr sz="2740" kern="1200">
          <a:solidFill>
            <a:schemeClr val="tx1"/>
          </a:solidFill>
          <a:latin typeface="+mn-lt"/>
          <a:ea typeface="+mn-ea"/>
          <a:cs typeface="+mn-cs"/>
        </a:defRPr>
      </a:lvl8pPr>
      <a:lvl9pPr marL="5567599" algn="l" defTabSz="1391900" rtl="0" eaLnBrk="1" latinLnBrk="0" hangingPunct="1">
        <a:defRPr sz="27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59.png"/><Relationship Id="rId9"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834B-E761-C9CA-B319-0E01C58AE190}"/>
              </a:ext>
            </a:extLst>
          </p:cNvPr>
          <p:cNvSpPr>
            <a:spLocks noGrp="1"/>
          </p:cNvSpPr>
          <p:nvPr>
            <p:ph type="title"/>
          </p:nvPr>
        </p:nvSpPr>
        <p:spPr>
          <a:xfrm>
            <a:off x="861695" y="4210799"/>
            <a:ext cx="12005310" cy="2017801"/>
          </a:xfrm>
        </p:spPr>
        <p:txBody>
          <a:bodyPr>
            <a:noAutofit/>
          </a:bodyPr>
          <a:lstStyle/>
          <a:p>
            <a:pPr algn="ctr"/>
            <a:r>
              <a:rPr lang="en-US" sz="4800" dirty="0"/>
              <a:t>MAIN FIGURES: </a:t>
            </a:r>
            <a:br>
              <a:rPr lang="en-US" sz="4800" dirty="0"/>
            </a:br>
            <a:r>
              <a:rPr lang="en-US" sz="4800" dirty="0"/>
              <a:t>No evidence for a common blood microbiome based on a population study of 9,706 healthy humans</a:t>
            </a:r>
            <a:br>
              <a:rPr lang="en-US" sz="4800" dirty="0"/>
            </a:br>
            <a:br>
              <a:rPr lang="en-US" sz="4800" dirty="0"/>
            </a:br>
            <a:r>
              <a:rPr lang="en-US" sz="3200" dirty="0"/>
              <a:t>Cedric C.S. Tan, Minghao Chia, Karrie K.K. Ko,  Niranjan Nagarajan</a:t>
            </a:r>
            <a:endParaRPr lang="en-US" sz="4800" dirty="0"/>
          </a:p>
        </p:txBody>
      </p:sp>
    </p:spTree>
    <p:extLst>
      <p:ext uri="{BB962C8B-B14F-4D97-AF65-F5344CB8AC3E}">
        <p14:creationId xmlns:p14="http://schemas.microsoft.com/office/powerpoint/2010/main" val="741356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FC9A7A46-81BE-DDEA-D34F-CFA970700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44450"/>
            <a:ext cx="10344150" cy="10344150"/>
          </a:xfrm>
          <a:prstGeom prst="rect">
            <a:avLst/>
          </a:prstGeom>
        </p:spPr>
      </p:pic>
    </p:spTree>
    <p:extLst>
      <p:ext uri="{BB962C8B-B14F-4D97-AF65-F5344CB8AC3E}">
        <p14:creationId xmlns:p14="http://schemas.microsoft.com/office/powerpoint/2010/main" val="262726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DFD2466-B08A-3368-0B7F-F73929932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3939"/>
            <a:ext cx="13919200" cy="8351519"/>
          </a:xfrm>
          <a:prstGeom prst="rect">
            <a:avLst/>
          </a:prstGeom>
        </p:spPr>
      </p:pic>
    </p:spTree>
    <p:extLst>
      <p:ext uri="{BB962C8B-B14F-4D97-AF65-F5344CB8AC3E}">
        <p14:creationId xmlns:p14="http://schemas.microsoft.com/office/powerpoint/2010/main" val="290287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7C1A1A7-8470-ECC8-118D-4744F24D53A1}"/>
              </a:ext>
            </a:extLst>
          </p:cNvPr>
          <p:cNvSpPr/>
          <p:nvPr/>
        </p:nvSpPr>
        <p:spPr>
          <a:xfrm>
            <a:off x="0" y="152400"/>
            <a:ext cx="13919200" cy="10185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88DEB77-4F4E-70DC-AA1D-7E0EF785D58A}"/>
              </a:ext>
            </a:extLst>
          </p:cNvPr>
          <p:cNvSpPr/>
          <p:nvPr/>
        </p:nvSpPr>
        <p:spPr>
          <a:xfrm>
            <a:off x="5372101" y="343261"/>
            <a:ext cx="3111500" cy="486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1" name="Straight Arrow Connector 20">
            <a:extLst>
              <a:ext uri="{FF2B5EF4-FFF2-40B4-BE49-F238E27FC236}">
                <a16:creationId xmlns:a16="http://schemas.microsoft.com/office/drawing/2014/main" id="{0080A1D7-BB3D-9E9E-8749-A6A4A64CBDF7}"/>
              </a:ext>
            </a:extLst>
          </p:cNvPr>
          <p:cNvCxnSpPr/>
          <p:nvPr/>
        </p:nvCxnSpPr>
        <p:spPr>
          <a:xfrm>
            <a:off x="1891489" y="536778"/>
            <a:ext cx="0" cy="2413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6A528C19-234D-D310-8239-02D016A5DC72}"/>
              </a:ext>
            </a:extLst>
          </p:cNvPr>
          <p:cNvSpPr txBox="1"/>
          <p:nvPr/>
        </p:nvSpPr>
        <p:spPr>
          <a:xfrm>
            <a:off x="1726389" y="202344"/>
            <a:ext cx="3352800" cy="400110"/>
          </a:xfrm>
          <a:prstGeom prst="rect">
            <a:avLst/>
          </a:prstGeom>
          <a:noFill/>
        </p:spPr>
        <p:txBody>
          <a:bodyPr wrap="square" rtlCol="0">
            <a:spAutoFit/>
          </a:bodyPr>
          <a:lstStyle/>
          <a:p>
            <a:r>
              <a:rPr lang="en-US" sz="2000" dirty="0"/>
              <a:t>Relative abundance = 0.005</a:t>
            </a:r>
          </a:p>
        </p:txBody>
      </p:sp>
      <p:sp>
        <p:nvSpPr>
          <p:cNvPr id="23" name="Rectangle 22">
            <a:extLst>
              <a:ext uri="{FF2B5EF4-FFF2-40B4-BE49-F238E27FC236}">
                <a16:creationId xmlns:a16="http://schemas.microsoft.com/office/drawing/2014/main" id="{C5020EB3-D2C5-7450-2B2E-9B19393C7A7B}"/>
              </a:ext>
            </a:extLst>
          </p:cNvPr>
          <p:cNvSpPr/>
          <p:nvPr/>
        </p:nvSpPr>
        <p:spPr>
          <a:xfrm>
            <a:off x="0" y="4101830"/>
            <a:ext cx="408562" cy="1887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23">
            <a:extLst>
              <a:ext uri="{FF2B5EF4-FFF2-40B4-BE49-F238E27FC236}">
                <a16:creationId xmlns:a16="http://schemas.microsoft.com/office/drawing/2014/main" id="{F34F8350-8253-44C2-D909-2D46812A5140}"/>
              </a:ext>
            </a:extLst>
          </p:cNvPr>
          <p:cNvSpPr/>
          <p:nvPr/>
        </p:nvSpPr>
        <p:spPr>
          <a:xfrm>
            <a:off x="7000943" y="3962401"/>
            <a:ext cx="408562" cy="1887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991236C8-C4DC-63F0-3F4E-BE45035D35EF}"/>
              </a:ext>
            </a:extLst>
          </p:cNvPr>
          <p:cNvSpPr/>
          <p:nvPr/>
        </p:nvSpPr>
        <p:spPr>
          <a:xfrm rot="5400000">
            <a:off x="3417922" y="8616905"/>
            <a:ext cx="408562" cy="18871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34" name="Picture 33" descr="Chart&#10;&#10;Description automatically generated">
            <a:extLst>
              <a:ext uri="{FF2B5EF4-FFF2-40B4-BE49-F238E27FC236}">
                <a16:creationId xmlns:a16="http://schemas.microsoft.com/office/drawing/2014/main" id="{44F75674-CA76-0E41-C3DE-588CACA74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86" y="800090"/>
            <a:ext cx="13716028" cy="9144019"/>
          </a:xfrm>
          <a:prstGeom prst="rect">
            <a:avLst/>
          </a:prstGeom>
        </p:spPr>
      </p:pic>
      <p:sp>
        <p:nvSpPr>
          <p:cNvPr id="26" name="Rectangle 25">
            <a:extLst>
              <a:ext uri="{FF2B5EF4-FFF2-40B4-BE49-F238E27FC236}">
                <a16:creationId xmlns:a16="http://schemas.microsoft.com/office/drawing/2014/main" id="{3DC9DE44-9CB8-BEB2-F1A4-547D3E91953B}"/>
              </a:ext>
            </a:extLst>
          </p:cNvPr>
          <p:cNvSpPr/>
          <p:nvPr/>
        </p:nvSpPr>
        <p:spPr>
          <a:xfrm rot="5400000">
            <a:off x="5947593" y="8178681"/>
            <a:ext cx="408562" cy="3172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8" name="TextBox 27">
            <a:extLst>
              <a:ext uri="{FF2B5EF4-FFF2-40B4-BE49-F238E27FC236}">
                <a16:creationId xmlns:a16="http://schemas.microsoft.com/office/drawing/2014/main" id="{0F0360D7-8091-4933-526C-33BA11205D4B}"/>
              </a:ext>
            </a:extLst>
          </p:cNvPr>
          <p:cNvSpPr txBox="1"/>
          <p:nvPr/>
        </p:nvSpPr>
        <p:spPr>
          <a:xfrm>
            <a:off x="5185446" y="9741635"/>
            <a:ext cx="3111500" cy="461665"/>
          </a:xfrm>
          <a:prstGeom prst="rect">
            <a:avLst/>
          </a:prstGeom>
          <a:noFill/>
        </p:spPr>
        <p:txBody>
          <a:bodyPr wrap="square" rtlCol="0">
            <a:spAutoFit/>
          </a:bodyPr>
          <a:lstStyle/>
          <a:p>
            <a:r>
              <a:rPr lang="en-US" sz="2400" dirty="0"/>
              <a:t>Relative abundance</a:t>
            </a:r>
          </a:p>
        </p:txBody>
      </p:sp>
      <p:sp>
        <p:nvSpPr>
          <p:cNvPr id="35" name="Rectangle 34">
            <a:extLst>
              <a:ext uri="{FF2B5EF4-FFF2-40B4-BE49-F238E27FC236}">
                <a16:creationId xmlns:a16="http://schemas.microsoft.com/office/drawing/2014/main" id="{C3B87440-6E43-0365-1D24-3F4FFDB15401}"/>
              </a:ext>
            </a:extLst>
          </p:cNvPr>
          <p:cNvSpPr/>
          <p:nvPr/>
        </p:nvSpPr>
        <p:spPr>
          <a:xfrm>
            <a:off x="101586" y="3481587"/>
            <a:ext cx="408562" cy="3172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B0E6F2E6-0983-9914-4CD5-F50AFD297CDB}"/>
              </a:ext>
            </a:extLst>
          </p:cNvPr>
          <p:cNvSpPr txBox="1"/>
          <p:nvPr/>
        </p:nvSpPr>
        <p:spPr>
          <a:xfrm rot="16200000">
            <a:off x="-1355256" y="4908425"/>
            <a:ext cx="3172177" cy="461665"/>
          </a:xfrm>
          <a:prstGeom prst="rect">
            <a:avLst/>
          </a:prstGeom>
          <a:noFill/>
        </p:spPr>
        <p:txBody>
          <a:bodyPr wrap="square" rtlCol="0">
            <a:spAutoFit/>
          </a:bodyPr>
          <a:lstStyle/>
          <a:p>
            <a:r>
              <a:rPr lang="en-US" sz="2400" dirty="0"/>
              <a:t>log</a:t>
            </a:r>
            <a:r>
              <a:rPr lang="en-US" sz="2400" baseline="-25000" dirty="0"/>
              <a:t>10</a:t>
            </a:r>
            <a:r>
              <a:rPr lang="en-US" sz="2400" dirty="0"/>
              <a:t>(no. of species)</a:t>
            </a:r>
          </a:p>
        </p:txBody>
      </p:sp>
      <p:sp>
        <p:nvSpPr>
          <p:cNvPr id="40" name="TextBox 39">
            <a:extLst>
              <a:ext uri="{FF2B5EF4-FFF2-40B4-BE49-F238E27FC236}">
                <a16:creationId xmlns:a16="http://schemas.microsoft.com/office/drawing/2014/main" id="{9ACDE06A-4D11-A5AA-D873-9333F69F9253}"/>
              </a:ext>
            </a:extLst>
          </p:cNvPr>
          <p:cNvSpPr txBox="1"/>
          <p:nvPr/>
        </p:nvSpPr>
        <p:spPr>
          <a:xfrm>
            <a:off x="10058400" y="405816"/>
            <a:ext cx="3454400" cy="369332"/>
          </a:xfrm>
          <a:prstGeom prst="rect">
            <a:avLst/>
          </a:prstGeom>
          <a:noFill/>
        </p:spPr>
        <p:txBody>
          <a:bodyPr wrap="square">
            <a:spAutoFit/>
          </a:bodyPr>
          <a:lstStyle/>
          <a:p>
            <a:r>
              <a:rPr lang="en-US" dirty="0"/>
              <a:t>Microbial fraction (no. of reads)</a:t>
            </a:r>
          </a:p>
        </p:txBody>
      </p:sp>
      <p:sp>
        <p:nvSpPr>
          <p:cNvPr id="41" name="TextBox 40">
            <a:extLst>
              <a:ext uri="{FF2B5EF4-FFF2-40B4-BE49-F238E27FC236}">
                <a16:creationId xmlns:a16="http://schemas.microsoft.com/office/drawing/2014/main" id="{10658226-57DE-7A23-CA63-2FA2D4B7FA5E}"/>
              </a:ext>
            </a:extLst>
          </p:cNvPr>
          <p:cNvSpPr txBox="1"/>
          <p:nvPr/>
        </p:nvSpPr>
        <p:spPr>
          <a:xfrm>
            <a:off x="7409505" y="7546971"/>
            <a:ext cx="4252003" cy="1754326"/>
          </a:xfrm>
          <a:prstGeom prst="rect">
            <a:avLst/>
          </a:prstGeom>
          <a:noFill/>
        </p:spPr>
        <p:txBody>
          <a:bodyPr wrap="square" rtlCol="0">
            <a:spAutoFit/>
          </a:bodyPr>
          <a:lstStyle/>
          <a:p>
            <a:r>
              <a:rPr lang="en-US" dirty="0"/>
              <a:t>~373 million total reads generated from:</a:t>
            </a:r>
          </a:p>
          <a:p>
            <a:pPr marL="285750" indent="-285750">
              <a:buFont typeface="Arial" panose="020B0604020202020204" pitchFamily="34" charset="0"/>
              <a:buChar char="•"/>
            </a:pPr>
            <a:r>
              <a:rPr lang="en-US" dirty="0"/>
              <a:t>Human (GRCh38)</a:t>
            </a:r>
          </a:p>
          <a:p>
            <a:pPr marL="285750" indent="-285750">
              <a:buFont typeface="Arial" panose="020B0604020202020204" pitchFamily="34" charset="0"/>
              <a:buChar char="•"/>
            </a:pPr>
            <a:r>
              <a:rPr lang="en-US" dirty="0"/>
              <a:t>7 bacteria</a:t>
            </a:r>
          </a:p>
          <a:p>
            <a:pPr marL="285750" indent="-285750">
              <a:buFont typeface="Arial" panose="020B0604020202020204" pitchFamily="34" charset="0"/>
              <a:buChar char="•"/>
            </a:pPr>
            <a:r>
              <a:rPr lang="en-US" dirty="0"/>
              <a:t>2 viruses</a:t>
            </a:r>
          </a:p>
          <a:p>
            <a:pPr marL="285750" indent="-285750">
              <a:buFont typeface="Arial" panose="020B0604020202020204" pitchFamily="34" charset="0"/>
              <a:buChar char="•"/>
            </a:pPr>
            <a:r>
              <a:rPr lang="en-US" dirty="0"/>
              <a:t>1 fungus</a:t>
            </a:r>
          </a:p>
          <a:p>
            <a:endParaRPr lang="en-US" dirty="0"/>
          </a:p>
        </p:txBody>
      </p:sp>
    </p:spTree>
    <p:extLst>
      <p:ext uri="{BB962C8B-B14F-4D97-AF65-F5344CB8AC3E}">
        <p14:creationId xmlns:p14="http://schemas.microsoft.com/office/powerpoint/2010/main" val="3996606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picture containing text, scoreboard&#10;&#10;Description automatically generated">
            <a:extLst>
              <a:ext uri="{FF2B5EF4-FFF2-40B4-BE49-F238E27FC236}">
                <a16:creationId xmlns:a16="http://schemas.microsoft.com/office/drawing/2014/main" id="{32BF2EB3-A53C-6CB6-526C-994AD2867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885" y="928415"/>
            <a:ext cx="6908488" cy="8290186"/>
          </a:xfrm>
          <a:prstGeom prst="rect">
            <a:avLst/>
          </a:prstGeom>
        </p:spPr>
      </p:pic>
      <p:sp>
        <p:nvSpPr>
          <p:cNvPr id="23" name="TextBox 22">
            <a:extLst>
              <a:ext uri="{FF2B5EF4-FFF2-40B4-BE49-F238E27FC236}">
                <a16:creationId xmlns:a16="http://schemas.microsoft.com/office/drawing/2014/main" id="{48E90017-F8B4-188E-1C27-97B50079C05C}"/>
              </a:ext>
            </a:extLst>
          </p:cNvPr>
          <p:cNvSpPr txBox="1"/>
          <p:nvPr/>
        </p:nvSpPr>
        <p:spPr>
          <a:xfrm rot="16200000">
            <a:off x="-716487" y="4367336"/>
            <a:ext cx="1830697" cy="369332"/>
          </a:xfrm>
          <a:prstGeom prst="rect">
            <a:avLst/>
          </a:prstGeom>
          <a:noFill/>
        </p:spPr>
        <p:txBody>
          <a:bodyPr wrap="square" rtlCol="0">
            <a:spAutoFit/>
          </a:bodyPr>
          <a:lstStyle/>
          <a:p>
            <a:r>
              <a:rPr lang="en-US" dirty="0"/>
              <a:t>Prevalence (%)</a:t>
            </a:r>
          </a:p>
        </p:txBody>
      </p:sp>
      <p:pic>
        <p:nvPicPr>
          <p:cNvPr id="29" name="Picture 28" descr="Chart, histogram&#10;&#10;Description automatically generated">
            <a:extLst>
              <a:ext uri="{FF2B5EF4-FFF2-40B4-BE49-F238E27FC236}">
                <a16:creationId xmlns:a16="http://schemas.microsoft.com/office/drawing/2014/main" id="{E1227E34-CC4F-621B-AFDE-7DA7DE5BA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27" y="942975"/>
            <a:ext cx="6400813" cy="8229617"/>
          </a:xfrm>
          <a:prstGeom prst="rect">
            <a:avLst/>
          </a:prstGeom>
        </p:spPr>
      </p:pic>
      <p:sp>
        <p:nvSpPr>
          <p:cNvPr id="26" name="Rectangle 25">
            <a:extLst>
              <a:ext uri="{FF2B5EF4-FFF2-40B4-BE49-F238E27FC236}">
                <a16:creationId xmlns:a16="http://schemas.microsoft.com/office/drawing/2014/main" id="{FE53DD12-5E66-7202-E355-A2A54F917648}"/>
              </a:ext>
            </a:extLst>
          </p:cNvPr>
          <p:cNvSpPr/>
          <p:nvPr/>
        </p:nvSpPr>
        <p:spPr>
          <a:xfrm>
            <a:off x="6750050" y="837398"/>
            <a:ext cx="3060700" cy="361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101A3CC-36A9-4ADB-7065-26DC08461572}"/>
              </a:ext>
            </a:extLst>
          </p:cNvPr>
          <p:cNvSpPr txBox="1"/>
          <p:nvPr/>
        </p:nvSpPr>
        <p:spPr>
          <a:xfrm>
            <a:off x="7779594" y="849860"/>
            <a:ext cx="5140960" cy="400110"/>
          </a:xfrm>
          <a:prstGeom prst="rect">
            <a:avLst/>
          </a:prstGeom>
          <a:noFill/>
        </p:spPr>
        <p:txBody>
          <a:bodyPr wrap="square" rtlCol="0">
            <a:spAutoFit/>
          </a:bodyPr>
          <a:lstStyle/>
          <a:p>
            <a:r>
              <a:rPr lang="en-US" sz="2000" dirty="0"/>
              <a:t>Contaminants in flow cell lot 20367079</a:t>
            </a:r>
          </a:p>
        </p:txBody>
      </p:sp>
      <p:sp>
        <p:nvSpPr>
          <p:cNvPr id="32" name="Rectangle 31">
            <a:extLst>
              <a:ext uri="{FF2B5EF4-FFF2-40B4-BE49-F238E27FC236}">
                <a16:creationId xmlns:a16="http://schemas.microsoft.com/office/drawing/2014/main" id="{33B2CBDC-EB2A-0829-4426-4DBAAC039087}"/>
              </a:ext>
            </a:extLst>
          </p:cNvPr>
          <p:cNvSpPr/>
          <p:nvPr/>
        </p:nvSpPr>
        <p:spPr>
          <a:xfrm>
            <a:off x="803557" y="906417"/>
            <a:ext cx="3060700" cy="361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BB14F581-3B1B-724F-F32C-F7C04E070DBF}"/>
              </a:ext>
            </a:extLst>
          </p:cNvPr>
          <p:cNvSpPr txBox="1"/>
          <p:nvPr/>
        </p:nvSpPr>
        <p:spPr>
          <a:xfrm>
            <a:off x="1487628" y="830016"/>
            <a:ext cx="4329311" cy="369332"/>
          </a:xfrm>
          <a:prstGeom prst="rect">
            <a:avLst/>
          </a:prstGeom>
          <a:noFill/>
        </p:spPr>
        <p:txBody>
          <a:bodyPr wrap="square" rtlCol="0">
            <a:spAutoFit/>
          </a:bodyPr>
          <a:lstStyle/>
          <a:p>
            <a:pPr algn="ctr"/>
            <a:r>
              <a:rPr lang="en-US" i="1" dirty="0" err="1"/>
              <a:t>Sphingobium</a:t>
            </a:r>
            <a:r>
              <a:rPr lang="en-US" i="1" dirty="0"/>
              <a:t> sp. YG1</a:t>
            </a:r>
          </a:p>
        </p:txBody>
      </p:sp>
      <p:sp>
        <p:nvSpPr>
          <p:cNvPr id="34" name="Rectangle 33">
            <a:extLst>
              <a:ext uri="{FF2B5EF4-FFF2-40B4-BE49-F238E27FC236}">
                <a16:creationId xmlns:a16="http://schemas.microsoft.com/office/drawing/2014/main" id="{05BC9AC6-42F9-F485-AF18-08A83AA61A6D}"/>
              </a:ext>
            </a:extLst>
          </p:cNvPr>
          <p:cNvSpPr/>
          <p:nvPr/>
        </p:nvSpPr>
        <p:spPr>
          <a:xfrm rot="18007231">
            <a:off x="5115340" y="8695848"/>
            <a:ext cx="726163" cy="15031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3F01416-8BE9-B588-4641-3423F9B0F3AF}"/>
              </a:ext>
            </a:extLst>
          </p:cNvPr>
          <p:cNvSpPr txBox="1"/>
          <p:nvPr/>
        </p:nvSpPr>
        <p:spPr>
          <a:xfrm>
            <a:off x="2362199" y="9265424"/>
            <a:ext cx="2580168" cy="369332"/>
          </a:xfrm>
          <a:prstGeom prst="rect">
            <a:avLst/>
          </a:prstGeom>
          <a:noFill/>
        </p:spPr>
        <p:txBody>
          <a:bodyPr wrap="square" rtlCol="0">
            <a:spAutoFit/>
          </a:bodyPr>
          <a:lstStyle/>
          <a:p>
            <a:pPr algn="ctr"/>
            <a:r>
              <a:rPr lang="en-US" dirty="0"/>
              <a:t>Flow cell lot number</a:t>
            </a:r>
          </a:p>
        </p:txBody>
      </p:sp>
      <p:sp>
        <p:nvSpPr>
          <p:cNvPr id="36" name="TextBox 35">
            <a:extLst>
              <a:ext uri="{FF2B5EF4-FFF2-40B4-BE49-F238E27FC236}">
                <a16:creationId xmlns:a16="http://schemas.microsoft.com/office/drawing/2014/main" id="{03B06178-5194-AA3D-D3C4-1461A53FC6DD}"/>
              </a:ext>
            </a:extLst>
          </p:cNvPr>
          <p:cNvSpPr txBox="1"/>
          <p:nvPr/>
        </p:nvSpPr>
        <p:spPr>
          <a:xfrm>
            <a:off x="8885045" y="9276290"/>
            <a:ext cx="2580168" cy="369332"/>
          </a:xfrm>
          <a:prstGeom prst="rect">
            <a:avLst/>
          </a:prstGeom>
          <a:noFill/>
        </p:spPr>
        <p:txBody>
          <a:bodyPr wrap="square" rtlCol="0">
            <a:spAutoFit/>
          </a:bodyPr>
          <a:lstStyle/>
          <a:p>
            <a:pPr algn="ctr"/>
            <a:r>
              <a:rPr lang="en-US" dirty="0"/>
              <a:t>Contaminants (n = 72)</a:t>
            </a:r>
          </a:p>
        </p:txBody>
      </p:sp>
      <p:sp>
        <p:nvSpPr>
          <p:cNvPr id="37" name="TextBox 36">
            <a:extLst>
              <a:ext uri="{FF2B5EF4-FFF2-40B4-BE49-F238E27FC236}">
                <a16:creationId xmlns:a16="http://schemas.microsoft.com/office/drawing/2014/main" id="{30B03EDD-02B2-6570-FC4E-D3003B3A2362}"/>
              </a:ext>
            </a:extLst>
          </p:cNvPr>
          <p:cNvSpPr txBox="1"/>
          <p:nvPr/>
        </p:nvSpPr>
        <p:spPr>
          <a:xfrm rot="5400000">
            <a:off x="12468355" y="4367336"/>
            <a:ext cx="2580168" cy="369332"/>
          </a:xfrm>
          <a:prstGeom prst="rect">
            <a:avLst/>
          </a:prstGeom>
          <a:noFill/>
        </p:spPr>
        <p:txBody>
          <a:bodyPr wrap="square" rtlCol="0">
            <a:spAutoFit/>
          </a:bodyPr>
          <a:lstStyle/>
          <a:p>
            <a:r>
              <a:rPr lang="en-US" dirty="0"/>
              <a:t>Contaminants (n = 72)</a:t>
            </a:r>
          </a:p>
        </p:txBody>
      </p:sp>
      <p:sp>
        <p:nvSpPr>
          <p:cNvPr id="40" name="Rectangle 39">
            <a:extLst>
              <a:ext uri="{FF2B5EF4-FFF2-40B4-BE49-F238E27FC236}">
                <a16:creationId xmlns:a16="http://schemas.microsoft.com/office/drawing/2014/main" id="{F22ED2EA-1930-8687-D0DE-16FF8D442256}"/>
              </a:ext>
            </a:extLst>
          </p:cNvPr>
          <p:cNvSpPr/>
          <p:nvPr/>
        </p:nvSpPr>
        <p:spPr>
          <a:xfrm>
            <a:off x="6784339" y="849861"/>
            <a:ext cx="7120665" cy="879576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92375E89-D12E-CC0A-FE10-EFCA86C5545F}"/>
              </a:ext>
            </a:extLst>
          </p:cNvPr>
          <p:cNvCxnSpPr>
            <a:cxnSpLocks/>
          </p:cNvCxnSpPr>
          <p:nvPr/>
        </p:nvCxnSpPr>
        <p:spPr>
          <a:xfrm>
            <a:off x="5355594" y="9122774"/>
            <a:ext cx="1428744" cy="522848"/>
          </a:xfrm>
          <a:prstGeom prst="line">
            <a:avLst/>
          </a:prstGeom>
          <a:ln w="22225"/>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0E7C129-16E3-6C61-13BE-5944D9DFC8B1}"/>
              </a:ext>
            </a:extLst>
          </p:cNvPr>
          <p:cNvSpPr txBox="1"/>
          <p:nvPr/>
        </p:nvSpPr>
        <p:spPr>
          <a:xfrm>
            <a:off x="14195" y="830016"/>
            <a:ext cx="358493" cy="400110"/>
          </a:xfrm>
          <a:prstGeom prst="rect">
            <a:avLst/>
          </a:prstGeom>
          <a:noFill/>
        </p:spPr>
        <p:txBody>
          <a:bodyPr wrap="square" rtlCol="0">
            <a:spAutoFit/>
          </a:bodyPr>
          <a:lstStyle/>
          <a:p>
            <a:r>
              <a:rPr lang="en-US" sz="2000" b="1" dirty="0"/>
              <a:t>a</a:t>
            </a:r>
          </a:p>
        </p:txBody>
      </p:sp>
      <p:sp>
        <p:nvSpPr>
          <p:cNvPr id="45" name="TextBox 44">
            <a:extLst>
              <a:ext uri="{FF2B5EF4-FFF2-40B4-BE49-F238E27FC236}">
                <a16:creationId xmlns:a16="http://schemas.microsoft.com/office/drawing/2014/main" id="{216DC0B2-16B7-896B-37D5-C1A765FBD3E7}"/>
              </a:ext>
            </a:extLst>
          </p:cNvPr>
          <p:cNvSpPr txBox="1"/>
          <p:nvPr/>
        </p:nvSpPr>
        <p:spPr>
          <a:xfrm>
            <a:off x="6856716" y="830016"/>
            <a:ext cx="358493" cy="400110"/>
          </a:xfrm>
          <a:prstGeom prst="rect">
            <a:avLst/>
          </a:prstGeom>
          <a:noFill/>
        </p:spPr>
        <p:txBody>
          <a:bodyPr wrap="square" rtlCol="0">
            <a:spAutoFit/>
          </a:bodyPr>
          <a:lstStyle/>
          <a:p>
            <a:r>
              <a:rPr lang="en-US" sz="2000" b="1" dirty="0"/>
              <a:t>b</a:t>
            </a:r>
          </a:p>
        </p:txBody>
      </p:sp>
    </p:spTree>
    <p:extLst>
      <p:ext uri="{BB962C8B-B14F-4D97-AF65-F5344CB8AC3E}">
        <p14:creationId xmlns:p14="http://schemas.microsoft.com/office/powerpoint/2010/main" val="2735242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834B-E761-C9CA-B319-0E01C58AE190}"/>
              </a:ext>
            </a:extLst>
          </p:cNvPr>
          <p:cNvSpPr>
            <a:spLocks noGrp="1"/>
          </p:cNvSpPr>
          <p:nvPr>
            <p:ph type="title"/>
          </p:nvPr>
        </p:nvSpPr>
        <p:spPr>
          <a:xfrm>
            <a:off x="861695" y="4210799"/>
            <a:ext cx="12005310" cy="2017801"/>
          </a:xfrm>
        </p:spPr>
        <p:txBody>
          <a:bodyPr/>
          <a:lstStyle/>
          <a:p>
            <a:pPr algn="ctr"/>
            <a:r>
              <a:rPr lang="en-US" dirty="0"/>
              <a:t>DRAFT FIGURES</a:t>
            </a:r>
          </a:p>
        </p:txBody>
      </p:sp>
    </p:spTree>
    <p:extLst>
      <p:ext uri="{BB962C8B-B14F-4D97-AF65-F5344CB8AC3E}">
        <p14:creationId xmlns:p14="http://schemas.microsoft.com/office/powerpoint/2010/main" val="4093445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A4E318E-15D9-4A8C-F582-9BDC165FDEDF}"/>
              </a:ext>
            </a:extLst>
          </p:cNvPr>
          <p:cNvSpPr>
            <a:spLocks/>
          </p:cNvSpPr>
          <p:nvPr/>
        </p:nvSpPr>
        <p:spPr>
          <a:xfrm>
            <a:off x="-24257" y="-34335"/>
            <a:ext cx="13967713" cy="1047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dirty="0">
              <a:latin typeface="Arial" panose="020B0604020202020204" pitchFamily="34" charset="0"/>
              <a:cs typeface="Arial" panose="020B0604020202020204" pitchFamily="34" charset="0"/>
            </a:endParaRPr>
          </a:p>
        </p:txBody>
      </p:sp>
      <p:pic>
        <p:nvPicPr>
          <p:cNvPr id="3" name="Picture 2" descr="A picture containing map&#10;&#10;Description automatically generated">
            <a:extLst>
              <a:ext uri="{FF2B5EF4-FFF2-40B4-BE49-F238E27FC236}">
                <a16:creationId xmlns:a16="http://schemas.microsoft.com/office/drawing/2014/main" id="{29111A78-7B73-4FDE-8BD6-65AC66AF9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516" y="5477785"/>
            <a:ext cx="2788011" cy="2788011"/>
          </a:xfrm>
          <a:prstGeom prst="rect">
            <a:avLst/>
          </a:prstGeom>
          <a:ln>
            <a:solidFill>
              <a:schemeClr val="tx1"/>
            </a:solidFill>
          </a:ln>
        </p:spPr>
      </p:pic>
      <p:pic>
        <p:nvPicPr>
          <p:cNvPr id="6" name="Picture 5" descr="A picture containing map&#10;&#10;Description automatically generated">
            <a:extLst>
              <a:ext uri="{FF2B5EF4-FFF2-40B4-BE49-F238E27FC236}">
                <a16:creationId xmlns:a16="http://schemas.microsoft.com/office/drawing/2014/main" id="{043142BE-C21B-C2CF-A9B9-AAC7E760A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667" y="5477784"/>
            <a:ext cx="2788011" cy="2788011"/>
          </a:xfrm>
          <a:prstGeom prst="rect">
            <a:avLst/>
          </a:prstGeom>
          <a:ln>
            <a:solidFill>
              <a:schemeClr val="tx1"/>
            </a:solidFill>
          </a:ln>
        </p:spPr>
      </p:pic>
      <p:pic>
        <p:nvPicPr>
          <p:cNvPr id="8" name="Picture 7" descr="A picture containing shape&#10;&#10;Description automatically generated">
            <a:extLst>
              <a:ext uri="{FF2B5EF4-FFF2-40B4-BE49-F238E27FC236}">
                <a16:creationId xmlns:a16="http://schemas.microsoft.com/office/drawing/2014/main" id="{BC1FE52C-F822-C65E-F901-661780412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3800" y="5496064"/>
            <a:ext cx="2788011" cy="2788011"/>
          </a:xfrm>
          <a:prstGeom prst="rect">
            <a:avLst/>
          </a:prstGeom>
          <a:ln>
            <a:solidFill>
              <a:schemeClr val="tx1"/>
            </a:solidFill>
          </a:ln>
        </p:spPr>
      </p:pic>
      <p:sp>
        <p:nvSpPr>
          <p:cNvPr id="7" name="Rectangle 6">
            <a:extLst>
              <a:ext uri="{FF2B5EF4-FFF2-40B4-BE49-F238E27FC236}">
                <a16:creationId xmlns:a16="http://schemas.microsoft.com/office/drawing/2014/main" id="{EB1B22E6-6856-EB20-64FE-11C8CA477EDA}"/>
              </a:ext>
            </a:extLst>
          </p:cNvPr>
          <p:cNvSpPr/>
          <p:nvPr/>
        </p:nvSpPr>
        <p:spPr>
          <a:xfrm>
            <a:off x="43318" y="8713602"/>
            <a:ext cx="3033026" cy="16343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B82797B-A4B4-5B62-2454-67CB5520DC03}"/>
              </a:ext>
            </a:extLst>
          </p:cNvPr>
          <p:cNvSpPr txBox="1"/>
          <p:nvPr/>
        </p:nvSpPr>
        <p:spPr>
          <a:xfrm>
            <a:off x="43932" y="8713602"/>
            <a:ext cx="1613540" cy="489045"/>
          </a:xfrm>
          <a:prstGeom prst="rect">
            <a:avLst/>
          </a:prstGeom>
          <a:noFill/>
        </p:spPr>
        <p:txBody>
          <a:bodyPr wrap="square" rtlCol="0">
            <a:spAutoFit/>
          </a:bodyPr>
          <a:lstStyle/>
          <a:p>
            <a:r>
              <a:rPr lang="en-US" sz="2578" dirty="0">
                <a:latin typeface="Arial" panose="020B0604020202020204" pitchFamily="34" charset="0"/>
                <a:cs typeface="Arial" panose="020B0604020202020204" pitchFamily="34" charset="0"/>
              </a:rPr>
              <a:t>Legend</a:t>
            </a:r>
          </a:p>
        </p:txBody>
      </p:sp>
      <p:sp>
        <p:nvSpPr>
          <p:cNvPr id="10" name="Oval 9">
            <a:extLst>
              <a:ext uri="{FF2B5EF4-FFF2-40B4-BE49-F238E27FC236}">
                <a16:creationId xmlns:a16="http://schemas.microsoft.com/office/drawing/2014/main" id="{B2F3B6BA-C8FC-FC20-FEE6-646E0FA784D1}"/>
              </a:ext>
            </a:extLst>
          </p:cNvPr>
          <p:cNvSpPr/>
          <p:nvPr/>
        </p:nvSpPr>
        <p:spPr>
          <a:xfrm>
            <a:off x="361944" y="9249046"/>
            <a:ext cx="191777" cy="193820"/>
          </a:xfrm>
          <a:prstGeom prst="ellipse">
            <a:avLst/>
          </a:prstGeom>
          <a:solidFill>
            <a:srgbClr val="E69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39C508C-1D46-64E1-C58F-C4185A23D4A4}"/>
              </a:ext>
            </a:extLst>
          </p:cNvPr>
          <p:cNvSpPr txBox="1"/>
          <p:nvPr/>
        </p:nvSpPr>
        <p:spPr>
          <a:xfrm>
            <a:off x="653316" y="9071387"/>
            <a:ext cx="256718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Microbial species</a:t>
            </a:r>
          </a:p>
        </p:txBody>
      </p:sp>
      <p:cxnSp>
        <p:nvCxnSpPr>
          <p:cNvPr id="12" name="Straight Connector 11">
            <a:extLst>
              <a:ext uri="{FF2B5EF4-FFF2-40B4-BE49-F238E27FC236}">
                <a16:creationId xmlns:a16="http://schemas.microsoft.com/office/drawing/2014/main" id="{616F5FB2-C349-B7EA-246B-DD0E46EA4F70}"/>
              </a:ext>
            </a:extLst>
          </p:cNvPr>
          <p:cNvCxnSpPr/>
          <p:nvPr/>
        </p:nvCxnSpPr>
        <p:spPr>
          <a:xfrm>
            <a:off x="219222" y="10067904"/>
            <a:ext cx="444292" cy="0"/>
          </a:xfrm>
          <a:prstGeom prst="line">
            <a:avLst/>
          </a:prstGeom>
          <a:ln w="25400">
            <a:solidFill>
              <a:srgbClr val="406C9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BD15EB-A55E-0FCA-7280-AC18BACE8C5A}"/>
              </a:ext>
            </a:extLst>
          </p:cNvPr>
          <p:cNvCxnSpPr/>
          <p:nvPr/>
        </p:nvCxnSpPr>
        <p:spPr>
          <a:xfrm>
            <a:off x="219222" y="9726412"/>
            <a:ext cx="444292" cy="0"/>
          </a:xfrm>
          <a:prstGeom prst="line">
            <a:avLst/>
          </a:prstGeom>
          <a:ln w="25400">
            <a:solidFill>
              <a:srgbClr val="A9D066"/>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91C6F80-FE74-58DC-FB47-0F55D9CD36D4}"/>
              </a:ext>
            </a:extLst>
          </p:cNvPr>
          <p:cNvSpPr txBox="1"/>
          <p:nvPr/>
        </p:nvSpPr>
        <p:spPr>
          <a:xfrm>
            <a:off x="653315" y="9446098"/>
            <a:ext cx="242302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Co-occurrence</a:t>
            </a:r>
          </a:p>
        </p:txBody>
      </p:sp>
      <p:sp>
        <p:nvSpPr>
          <p:cNvPr id="15" name="TextBox 14">
            <a:extLst>
              <a:ext uri="{FF2B5EF4-FFF2-40B4-BE49-F238E27FC236}">
                <a16:creationId xmlns:a16="http://schemas.microsoft.com/office/drawing/2014/main" id="{9EF93064-F18E-FFFD-DFE3-02FA5C6D16C7}"/>
              </a:ext>
            </a:extLst>
          </p:cNvPr>
          <p:cNvSpPr txBox="1"/>
          <p:nvPr/>
        </p:nvSpPr>
        <p:spPr>
          <a:xfrm>
            <a:off x="653316" y="9837901"/>
            <a:ext cx="2072630"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Co-exclusion</a:t>
            </a:r>
          </a:p>
        </p:txBody>
      </p:sp>
      <p:sp>
        <p:nvSpPr>
          <p:cNvPr id="16" name="TextBox 15">
            <a:extLst>
              <a:ext uri="{FF2B5EF4-FFF2-40B4-BE49-F238E27FC236}">
                <a16:creationId xmlns:a16="http://schemas.microsoft.com/office/drawing/2014/main" id="{18AF1D86-BF03-11D6-C285-DC3CD72E4A47}"/>
              </a:ext>
            </a:extLst>
          </p:cNvPr>
          <p:cNvSpPr txBox="1"/>
          <p:nvPr/>
        </p:nvSpPr>
        <p:spPr>
          <a:xfrm>
            <a:off x="782650" y="5068911"/>
            <a:ext cx="30846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Corr. &gt; 0.05</a:t>
            </a:r>
          </a:p>
        </p:txBody>
      </p:sp>
      <p:sp>
        <p:nvSpPr>
          <p:cNvPr id="17" name="TextBox 16">
            <a:extLst>
              <a:ext uri="{FF2B5EF4-FFF2-40B4-BE49-F238E27FC236}">
                <a16:creationId xmlns:a16="http://schemas.microsoft.com/office/drawing/2014/main" id="{E41F6666-534E-4592-EEB5-CB75D54C18D7}"/>
              </a:ext>
            </a:extLst>
          </p:cNvPr>
          <p:cNvSpPr txBox="1"/>
          <p:nvPr/>
        </p:nvSpPr>
        <p:spPr>
          <a:xfrm>
            <a:off x="5022072" y="5104593"/>
            <a:ext cx="30846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Corr. &gt; 0.1</a:t>
            </a:r>
          </a:p>
        </p:txBody>
      </p:sp>
      <p:sp>
        <p:nvSpPr>
          <p:cNvPr id="18" name="TextBox 17">
            <a:extLst>
              <a:ext uri="{FF2B5EF4-FFF2-40B4-BE49-F238E27FC236}">
                <a16:creationId xmlns:a16="http://schemas.microsoft.com/office/drawing/2014/main" id="{674F7FFD-5363-9824-590B-11FF835A3D19}"/>
              </a:ext>
            </a:extLst>
          </p:cNvPr>
          <p:cNvSpPr txBox="1"/>
          <p:nvPr/>
        </p:nvSpPr>
        <p:spPr>
          <a:xfrm>
            <a:off x="9261494" y="5120501"/>
            <a:ext cx="308460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Corr. &gt; 0.2</a:t>
            </a:r>
          </a:p>
        </p:txBody>
      </p:sp>
      <p:sp>
        <p:nvSpPr>
          <p:cNvPr id="19" name="Left Brace 18">
            <a:extLst>
              <a:ext uri="{FF2B5EF4-FFF2-40B4-BE49-F238E27FC236}">
                <a16:creationId xmlns:a16="http://schemas.microsoft.com/office/drawing/2014/main" id="{4E27BEEC-920F-0201-6445-61044440E60E}"/>
              </a:ext>
            </a:extLst>
          </p:cNvPr>
          <p:cNvSpPr/>
          <p:nvPr/>
        </p:nvSpPr>
        <p:spPr>
          <a:xfrm rot="16200000">
            <a:off x="6365078" y="2850667"/>
            <a:ext cx="298173" cy="1127529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196FFBD1-F9F9-85EF-42C1-7B123212E28D}"/>
              </a:ext>
            </a:extLst>
          </p:cNvPr>
          <p:cNvSpPr txBox="1"/>
          <p:nvPr/>
        </p:nvSpPr>
        <p:spPr>
          <a:xfrm>
            <a:off x="6071776" y="8540285"/>
            <a:ext cx="3084603" cy="461665"/>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n </a:t>
            </a:r>
            <a:r>
              <a:rPr lang="en-US" sz="2400" dirty="0">
                <a:latin typeface="Arial" panose="020B0604020202020204" pitchFamily="34" charset="0"/>
                <a:cs typeface="Arial" panose="020B0604020202020204" pitchFamily="34" charset="0"/>
              </a:rPr>
              <a:t>= 67</a:t>
            </a:r>
            <a:endParaRPr lang="en-US" sz="2400" i="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A0716A3-7625-22EB-E941-515BBC9627AE}"/>
              </a:ext>
            </a:extLst>
          </p:cNvPr>
          <p:cNvSpPr txBox="1"/>
          <p:nvPr/>
        </p:nvSpPr>
        <p:spPr>
          <a:xfrm>
            <a:off x="58750" y="5075306"/>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b</a:t>
            </a:r>
          </a:p>
        </p:txBody>
      </p:sp>
      <p:pic>
        <p:nvPicPr>
          <p:cNvPr id="25" name="Picture 24" descr="Timeline&#10;&#10;Description automatically generated">
            <a:extLst>
              <a:ext uri="{FF2B5EF4-FFF2-40B4-BE49-F238E27FC236}">
                <a16:creationId xmlns:a16="http://schemas.microsoft.com/office/drawing/2014/main" id="{AB6CD1F6-5244-9244-5DEC-EBAADE3C5B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650" y="89630"/>
            <a:ext cx="12489794" cy="4995917"/>
          </a:xfrm>
          <a:prstGeom prst="rect">
            <a:avLst/>
          </a:prstGeom>
        </p:spPr>
      </p:pic>
      <p:sp>
        <p:nvSpPr>
          <p:cNvPr id="26" name="TextBox 25">
            <a:extLst>
              <a:ext uri="{FF2B5EF4-FFF2-40B4-BE49-F238E27FC236}">
                <a16:creationId xmlns:a16="http://schemas.microsoft.com/office/drawing/2014/main" id="{6FDEDEFD-49D2-2F50-E024-B03C063D32E3}"/>
              </a:ext>
            </a:extLst>
          </p:cNvPr>
          <p:cNvSpPr txBox="1"/>
          <p:nvPr/>
        </p:nvSpPr>
        <p:spPr>
          <a:xfrm>
            <a:off x="55467" y="-32462"/>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328220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7DEB1BF-4CC6-47CA-98A2-9CF93E306620}"/>
              </a:ext>
            </a:extLst>
          </p:cNvPr>
          <p:cNvSpPr/>
          <p:nvPr/>
        </p:nvSpPr>
        <p:spPr>
          <a:xfrm>
            <a:off x="942884" y="-3316486"/>
            <a:ext cx="12664271" cy="11418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5" name="Picture 4" descr="Chart, pie chart&#10;&#10;Description automatically generated">
            <a:extLst>
              <a:ext uri="{FF2B5EF4-FFF2-40B4-BE49-F238E27FC236}">
                <a16:creationId xmlns:a16="http://schemas.microsoft.com/office/drawing/2014/main" id="{17928BF9-FBD0-4CF9-A0D7-D9DA06301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902" y="-3316486"/>
            <a:ext cx="6044253" cy="6044253"/>
          </a:xfrm>
          <a:prstGeom prst="rect">
            <a:avLst/>
          </a:prstGeom>
        </p:spPr>
      </p:pic>
      <p:pic>
        <p:nvPicPr>
          <p:cNvPr id="7" name="Picture 6" descr="Chart, pie chart&#10;&#10;Description automatically generated">
            <a:extLst>
              <a:ext uri="{FF2B5EF4-FFF2-40B4-BE49-F238E27FC236}">
                <a16:creationId xmlns:a16="http://schemas.microsoft.com/office/drawing/2014/main" id="{C140AB3B-3F73-479E-BF16-0874401D5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2965" y="-3316486"/>
            <a:ext cx="6044253" cy="6044253"/>
          </a:xfrm>
          <a:prstGeom prst="rect">
            <a:avLst/>
          </a:prstGeom>
        </p:spPr>
      </p:pic>
      <p:pic>
        <p:nvPicPr>
          <p:cNvPr id="12" name="Picture 11" descr="Chart, histogram&#10;&#10;Description automatically generated">
            <a:extLst>
              <a:ext uri="{FF2B5EF4-FFF2-40B4-BE49-F238E27FC236}">
                <a16:creationId xmlns:a16="http://schemas.microsoft.com/office/drawing/2014/main" id="{A6B5EBAD-24BB-47C0-B576-526F2D03FE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4541" y="1888912"/>
            <a:ext cx="6212614" cy="6212614"/>
          </a:xfrm>
          <a:prstGeom prst="rect">
            <a:avLst/>
          </a:prstGeom>
        </p:spPr>
      </p:pic>
      <p:pic>
        <p:nvPicPr>
          <p:cNvPr id="15" name="Picture 14" descr="Chart, bar chart&#10;&#10;Description automatically generated">
            <a:extLst>
              <a:ext uri="{FF2B5EF4-FFF2-40B4-BE49-F238E27FC236}">
                <a16:creationId xmlns:a16="http://schemas.microsoft.com/office/drawing/2014/main" id="{27B0AE0F-31E6-45E0-B29F-DC2F3A645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4605" y="1888910"/>
            <a:ext cx="6212614" cy="6212614"/>
          </a:xfrm>
          <a:prstGeom prst="rect">
            <a:avLst/>
          </a:prstGeom>
        </p:spPr>
      </p:pic>
      <p:sp>
        <p:nvSpPr>
          <p:cNvPr id="16" name="TextBox 15">
            <a:extLst>
              <a:ext uri="{FF2B5EF4-FFF2-40B4-BE49-F238E27FC236}">
                <a16:creationId xmlns:a16="http://schemas.microsoft.com/office/drawing/2014/main" id="{4C249ADA-4FE2-4AC9-8B35-CD2E0BA5931C}"/>
              </a:ext>
            </a:extLst>
          </p:cNvPr>
          <p:cNvSpPr txBox="1"/>
          <p:nvPr/>
        </p:nvSpPr>
        <p:spPr>
          <a:xfrm>
            <a:off x="942886" y="-2866903"/>
            <a:ext cx="1079162" cy="489045"/>
          </a:xfrm>
          <a:prstGeom prst="rect">
            <a:avLst/>
          </a:prstGeom>
          <a:noFill/>
        </p:spPr>
        <p:txBody>
          <a:bodyPr wrap="square" rtlCol="0">
            <a:spAutoFit/>
          </a:bodyPr>
          <a:lstStyle/>
          <a:p>
            <a:r>
              <a:rPr lang="en-US" sz="2578" dirty="0"/>
              <a:t>(a)</a:t>
            </a:r>
          </a:p>
        </p:txBody>
      </p:sp>
      <p:sp>
        <p:nvSpPr>
          <p:cNvPr id="32" name="TextBox 31">
            <a:extLst>
              <a:ext uri="{FF2B5EF4-FFF2-40B4-BE49-F238E27FC236}">
                <a16:creationId xmlns:a16="http://schemas.microsoft.com/office/drawing/2014/main" id="{CCC02096-6155-4CBF-8129-6496CED113A1}"/>
              </a:ext>
            </a:extLst>
          </p:cNvPr>
          <p:cNvSpPr txBox="1"/>
          <p:nvPr/>
        </p:nvSpPr>
        <p:spPr>
          <a:xfrm>
            <a:off x="942884" y="1605563"/>
            <a:ext cx="1079162" cy="489045"/>
          </a:xfrm>
          <a:prstGeom prst="rect">
            <a:avLst/>
          </a:prstGeom>
          <a:noFill/>
        </p:spPr>
        <p:txBody>
          <a:bodyPr wrap="square" rtlCol="0">
            <a:spAutoFit/>
          </a:bodyPr>
          <a:lstStyle/>
          <a:p>
            <a:r>
              <a:rPr lang="en-US" sz="2578" dirty="0"/>
              <a:t>(c)</a:t>
            </a:r>
          </a:p>
        </p:txBody>
      </p:sp>
      <p:sp>
        <p:nvSpPr>
          <p:cNvPr id="33" name="TextBox 32">
            <a:extLst>
              <a:ext uri="{FF2B5EF4-FFF2-40B4-BE49-F238E27FC236}">
                <a16:creationId xmlns:a16="http://schemas.microsoft.com/office/drawing/2014/main" id="{9FFCF923-E357-48BF-BD48-AF215A9CA4F3}"/>
              </a:ext>
            </a:extLst>
          </p:cNvPr>
          <p:cNvSpPr txBox="1"/>
          <p:nvPr/>
        </p:nvSpPr>
        <p:spPr>
          <a:xfrm>
            <a:off x="7111931" y="-2902347"/>
            <a:ext cx="1079162" cy="489045"/>
          </a:xfrm>
          <a:prstGeom prst="rect">
            <a:avLst/>
          </a:prstGeom>
          <a:noFill/>
        </p:spPr>
        <p:txBody>
          <a:bodyPr wrap="square" rtlCol="0">
            <a:spAutoFit/>
          </a:bodyPr>
          <a:lstStyle/>
          <a:p>
            <a:r>
              <a:rPr lang="en-US" sz="2578" dirty="0"/>
              <a:t>(b)</a:t>
            </a:r>
          </a:p>
        </p:txBody>
      </p:sp>
      <p:sp>
        <p:nvSpPr>
          <p:cNvPr id="34" name="TextBox 33">
            <a:extLst>
              <a:ext uri="{FF2B5EF4-FFF2-40B4-BE49-F238E27FC236}">
                <a16:creationId xmlns:a16="http://schemas.microsoft.com/office/drawing/2014/main" id="{86089BEE-4ACC-44A4-A081-6080E3C5C0F0}"/>
              </a:ext>
            </a:extLst>
          </p:cNvPr>
          <p:cNvSpPr txBox="1"/>
          <p:nvPr/>
        </p:nvSpPr>
        <p:spPr>
          <a:xfrm>
            <a:off x="7111931" y="1605561"/>
            <a:ext cx="1079162" cy="489045"/>
          </a:xfrm>
          <a:prstGeom prst="rect">
            <a:avLst/>
          </a:prstGeom>
          <a:noFill/>
        </p:spPr>
        <p:txBody>
          <a:bodyPr wrap="square" rtlCol="0">
            <a:spAutoFit/>
          </a:bodyPr>
          <a:lstStyle/>
          <a:p>
            <a:r>
              <a:rPr lang="en-US" sz="2578" dirty="0"/>
              <a:t>(d)</a:t>
            </a:r>
          </a:p>
        </p:txBody>
      </p:sp>
    </p:spTree>
    <p:extLst>
      <p:ext uri="{BB962C8B-B14F-4D97-AF65-F5344CB8AC3E}">
        <p14:creationId xmlns:p14="http://schemas.microsoft.com/office/powerpoint/2010/main" val="176674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F8F4FC7-2EA5-BED7-E550-0B74A169A132}"/>
              </a:ext>
            </a:extLst>
          </p:cNvPr>
          <p:cNvSpPr/>
          <p:nvPr/>
        </p:nvSpPr>
        <p:spPr>
          <a:xfrm>
            <a:off x="1635741" y="-791061"/>
            <a:ext cx="12283460" cy="11221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6" name="Picture 5" descr="Chart, waterfall chart&#10;&#10;Description automatically generated">
            <a:extLst>
              <a:ext uri="{FF2B5EF4-FFF2-40B4-BE49-F238E27FC236}">
                <a16:creationId xmlns:a16="http://schemas.microsoft.com/office/drawing/2014/main" id="{9B833F0F-7D75-328A-5608-760543442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473" y="-851626"/>
            <a:ext cx="11221434" cy="11221434"/>
          </a:xfrm>
          <a:prstGeom prst="rect">
            <a:avLst/>
          </a:prstGeom>
        </p:spPr>
      </p:pic>
      <p:sp>
        <p:nvSpPr>
          <p:cNvPr id="13" name="Rectangle 12">
            <a:extLst>
              <a:ext uri="{FF2B5EF4-FFF2-40B4-BE49-F238E27FC236}">
                <a16:creationId xmlns:a16="http://schemas.microsoft.com/office/drawing/2014/main" id="{D3A1D8F5-88AF-B6A6-0330-A3AA95418A8A}"/>
              </a:ext>
            </a:extLst>
          </p:cNvPr>
          <p:cNvSpPr/>
          <p:nvPr/>
        </p:nvSpPr>
        <p:spPr>
          <a:xfrm>
            <a:off x="2697767" y="1817524"/>
            <a:ext cx="482430" cy="499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336B57-BF7F-2A29-F6DC-CFA742CD1512}"/>
              </a:ext>
            </a:extLst>
          </p:cNvPr>
          <p:cNvSpPr txBox="1"/>
          <p:nvPr/>
        </p:nvSpPr>
        <p:spPr>
          <a:xfrm rot="16200000">
            <a:off x="965022" y="3970040"/>
            <a:ext cx="3442727" cy="687239"/>
          </a:xfrm>
          <a:prstGeom prst="rect">
            <a:avLst/>
          </a:prstGeom>
          <a:noFill/>
        </p:spPr>
        <p:txBody>
          <a:bodyPr wrap="square" rtlCol="0">
            <a:spAutoFit/>
          </a:bodyPr>
          <a:lstStyle/>
          <a:p>
            <a:pPr algn="ctr"/>
            <a:r>
              <a:rPr lang="en-US" sz="1933" dirty="0">
                <a:latin typeface="Arial" panose="020B0604020202020204" pitchFamily="34" charset="0"/>
                <a:cs typeface="Arial" panose="020B0604020202020204" pitchFamily="34" charset="0"/>
              </a:rPr>
              <a:t>Prop. of microbes detected</a:t>
            </a:r>
          </a:p>
          <a:p>
            <a:pPr algn="ctr"/>
            <a:r>
              <a:rPr lang="en-US" sz="1933" dirty="0">
                <a:latin typeface="Arial" panose="020B0604020202020204" pitchFamily="34" charset="0"/>
                <a:cs typeface="Arial" panose="020B0604020202020204" pitchFamily="34" charset="0"/>
              </a:rPr>
              <a:t>(before decontamination)</a:t>
            </a:r>
          </a:p>
        </p:txBody>
      </p:sp>
      <p:sp>
        <p:nvSpPr>
          <p:cNvPr id="7" name="TextBox 6">
            <a:extLst>
              <a:ext uri="{FF2B5EF4-FFF2-40B4-BE49-F238E27FC236}">
                <a16:creationId xmlns:a16="http://schemas.microsoft.com/office/drawing/2014/main" id="{12166691-AC68-4F90-1A7F-C21DF04FFE0D}"/>
              </a:ext>
            </a:extLst>
          </p:cNvPr>
          <p:cNvSpPr txBox="1"/>
          <p:nvPr/>
        </p:nvSpPr>
        <p:spPr>
          <a:xfrm rot="16200000">
            <a:off x="1540950" y="1136816"/>
            <a:ext cx="2322993" cy="715581"/>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positive cultures</a:t>
            </a:r>
          </a:p>
        </p:txBody>
      </p:sp>
      <p:sp>
        <p:nvSpPr>
          <p:cNvPr id="9" name="TextBox 8">
            <a:extLst>
              <a:ext uri="{FF2B5EF4-FFF2-40B4-BE49-F238E27FC236}">
                <a16:creationId xmlns:a16="http://schemas.microsoft.com/office/drawing/2014/main" id="{8888E1E0-D597-5B7A-A0E6-E4BA7C7276F4}"/>
              </a:ext>
            </a:extLst>
          </p:cNvPr>
          <p:cNvSpPr txBox="1"/>
          <p:nvPr/>
        </p:nvSpPr>
        <p:spPr>
          <a:xfrm rot="16200000">
            <a:off x="1245297" y="6829962"/>
            <a:ext cx="2893005" cy="687239"/>
          </a:xfrm>
          <a:prstGeom prst="rect">
            <a:avLst/>
          </a:prstGeom>
          <a:noFill/>
        </p:spPr>
        <p:txBody>
          <a:bodyPr wrap="square" rtlCol="0">
            <a:spAutoFit/>
          </a:bodyPr>
          <a:lstStyle/>
          <a:p>
            <a:pPr algn="ctr"/>
            <a:r>
              <a:rPr lang="en-US" sz="1933" dirty="0">
                <a:latin typeface="Arial" panose="020B0604020202020204" pitchFamily="34" charset="0"/>
                <a:cs typeface="Arial" panose="020B0604020202020204" pitchFamily="34" charset="0"/>
              </a:rPr>
              <a:t>Prop. of non-contaminant species</a:t>
            </a:r>
          </a:p>
        </p:txBody>
      </p:sp>
      <p:sp>
        <p:nvSpPr>
          <p:cNvPr id="15" name="TextBox 14">
            <a:extLst>
              <a:ext uri="{FF2B5EF4-FFF2-40B4-BE49-F238E27FC236}">
                <a16:creationId xmlns:a16="http://schemas.microsoft.com/office/drawing/2014/main" id="{3F14117B-3363-945F-C6AF-86E110E83536}"/>
              </a:ext>
            </a:extLst>
          </p:cNvPr>
          <p:cNvSpPr txBox="1"/>
          <p:nvPr/>
        </p:nvSpPr>
        <p:spPr>
          <a:xfrm>
            <a:off x="1635741" y="9027"/>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a</a:t>
            </a:r>
          </a:p>
        </p:txBody>
      </p:sp>
      <p:sp>
        <p:nvSpPr>
          <p:cNvPr id="16" name="TextBox 15">
            <a:extLst>
              <a:ext uri="{FF2B5EF4-FFF2-40B4-BE49-F238E27FC236}">
                <a16:creationId xmlns:a16="http://schemas.microsoft.com/office/drawing/2014/main" id="{F0127888-FD3A-04C2-68DC-C42394785004}"/>
              </a:ext>
            </a:extLst>
          </p:cNvPr>
          <p:cNvSpPr txBox="1"/>
          <p:nvPr/>
        </p:nvSpPr>
        <p:spPr>
          <a:xfrm>
            <a:off x="1607394" y="2957739"/>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b</a:t>
            </a:r>
          </a:p>
        </p:txBody>
      </p:sp>
      <p:sp>
        <p:nvSpPr>
          <p:cNvPr id="17" name="TextBox 16">
            <a:extLst>
              <a:ext uri="{FF2B5EF4-FFF2-40B4-BE49-F238E27FC236}">
                <a16:creationId xmlns:a16="http://schemas.microsoft.com/office/drawing/2014/main" id="{55C6B0CE-2B23-37B4-93AC-89179FE71648}"/>
              </a:ext>
            </a:extLst>
          </p:cNvPr>
          <p:cNvSpPr txBox="1"/>
          <p:nvPr/>
        </p:nvSpPr>
        <p:spPr>
          <a:xfrm>
            <a:off x="1607394" y="5727077"/>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853458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D6786F-693E-4678-BD7B-73DB742A8D5A}"/>
              </a:ext>
            </a:extLst>
          </p:cNvPr>
          <p:cNvSpPr>
            <a:spLocks/>
          </p:cNvSpPr>
          <p:nvPr/>
        </p:nvSpPr>
        <p:spPr>
          <a:xfrm>
            <a:off x="-48513" y="-1977990"/>
            <a:ext cx="13967713" cy="13242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31" name="Picture 30" descr="A picture containing chart&#10;&#10;Description automatically generated">
            <a:extLst>
              <a:ext uri="{FF2B5EF4-FFF2-40B4-BE49-F238E27FC236}">
                <a16:creationId xmlns:a16="http://schemas.microsoft.com/office/drawing/2014/main" id="{1AC167B4-659D-D9F1-F437-3B502F8243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2" y="3201699"/>
            <a:ext cx="6910701" cy="8062485"/>
          </a:xfrm>
          <a:prstGeom prst="rect">
            <a:avLst/>
          </a:prstGeom>
        </p:spPr>
      </p:pic>
      <p:pic>
        <p:nvPicPr>
          <p:cNvPr id="29" name="Picture 28" descr="Chart&#10;&#10;Description automatically generated">
            <a:extLst>
              <a:ext uri="{FF2B5EF4-FFF2-40B4-BE49-F238E27FC236}">
                <a16:creationId xmlns:a16="http://schemas.microsoft.com/office/drawing/2014/main" id="{02BBEFA2-7626-1B54-07AF-C86672503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5223" y="3201699"/>
            <a:ext cx="6910701" cy="8062485"/>
          </a:xfrm>
          <a:prstGeom prst="rect">
            <a:avLst/>
          </a:prstGeom>
        </p:spPr>
      </p:pic>
      <p:pic>
        <p:nvPicPr>
          <p:cNvPr id="21" name="Picture 20" descr="Chart, line chart&#10;&#10;Description automatically generated">
            <a:extLst>
              <a:ext uri="{FF2B5EF4-FFF2-40B4-BE49-F238E27FC236}">
                <a16:creationId xmlns:a16="http://schemas.microsoft.com/office/drawing/2014/main" id="{03D4E8AB-E361-275D-0C6E-D1F74B52D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61" y="-1854964"/>
            <a:ext cx="13905818" cy="5056661"/>
          </a:xfrm>
          <a:prstGeom prst="rect">
            <a:avLst/>
          </a:prstGeom>
        </p:spPr>
      </p:pic>
      <p:sp>
        <p:nvSpPr>
          <p:cNvPr id="15" name="TextBox 14">
            <a:extLst>
              <a:ext uri="{FF2B5EF4-FFF2-40B4-BE49-F238E27FC236}">
                <a16:creationId xmlns:a16="http://schemas.microsoft.com/office/drawing/2014/main" id="{681F16A3-ADC0-4954-A009-20CFD73BEA56}"/>
              </a:ext>
            </a:extLst>
          </p:cNvPr>
          <p:cNvSpPr txBox="1"/>
          <p:nvPr/>
        </p:nvSpPr>
        <p:spPr>
          <a:xfrm>
            <a:off x="-3638" y="3108813"/>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b</a:t>
            </a:r>
          </a:p>
        </p:txBody>
      </p:sp>
      <p:sp>
        <p:nvSpPr>
          <p:cNvPr id="14" name="TextBox 13">
            <a:extLst>
              <a:ext uri="{FF2B5EF4-FFF2-40B4-BE49-F238E27FC236}">
                <a16:creationId xmlns:a16="http://schemas.microsoft.com/office/drawing/2014/main" id="{E28E239C-2968-4132-9B99-3EDCBEB7F6BF}"/>
              </a:ext>
            </a:extLst>
          </p:cNvPr>
          <p:cNvSpPr txBox="1"/>
          <p:nvPr/>
        </p:nvSpPr>
        <p:spPr>
          <a:xfrm>
            <a:off x="-48514" y="-1977989"/>
            <a:ext cx="557057"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a</a:t>
            </a:r>
          </a:p>
        </p:txBody>
      </p:sp>
      <p:sp>
        <p:nvSpPr>
          <p:cNvPr id="37" name="TextBox 36">
            <a:extLst>
              <a:ext uri="{FF2B5EF4-FFF2-40B4-BE49-F238E27FC236}">
                <a16:creationId xmlns:a16="http://schemas.microsoft.com/office/drawing/2014/main" id="{35F6B9AF-4766-2FAE-1254-357EE17FA492}"/>
              </a:ext>
            </a:extLst>
          </p:cNvPr>
          <p:cNvSpPr txBox="1"/>
          <p:nvPr/>
        </p:nvSpPr>
        <p:spPr>
          <a:xfrm>
            <a:off x="6870985" y="3108813"/>
            <a:ext cx="524445"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172545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F8F4FC7-2EA5-BED7-E550-0B74A169A132}"/>
              </a:ext>
            </a:extLst>
          </p:cNvPr>
          <p:cNvSpPr/>
          <p:nvPr/>
        </p:nvSpPr>
        <p:spPr>
          <a:xfrm>
            <a:off x="1203425" y="-791061"/>
            <a:ext cx="12715776" cy="11221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3" name="Picture 2" descr="Chart&#10;&#10;Description automatically generated">
            <a:extLst>
              <a:ext uri="{FF2B5EF4-FFF2-40B4-BE49-F238E27FC236}">
                <a16:creationId xmlns:a16="http://schemas.microsoft.com/office/drawing/2014/main" id="{4FD46F1B-9B73-7361-F11B-230E6F248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767" y="-791062"/>
            <a:ext cx="11221434" cy="11221434"/>
          </a:xfrm>
          <a:prstGeom prst="rect">
            <a:avLst/>
          </a:prstGeom>
        </p:spPr>
      </p:pic>
      <p:sp>
        <p:nvSpPr>
          <p:cNvPr id="13" name="Rectangle 12">
            <a:extLst>
              <a:ext uri="{FF2B5EF4-FFF2-40B4-BE49-F238E27FC236}">
                <a16:creationId xmlns:a16="http://schemas.microsoft.com/office/drawing/2014/main" id="{D3A1D8F5-88AF-B6A6-0330-A3AA95418A8A}"/>
              </a:ext>
            </a:extLst>
          </p:cNvPr>
          <p:cNvSpPr/>
          <p:nvPr/>
        </p:nvSpPr>
        <p:spPr>
          <a:xfrm>
            <a:off x="2697767" y="1817524"/>
            <a:ext cx="482430" cy="499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336B57-BF7F-2A29-F6DC-CFA742CD1512}"/>
              </a:ext>
            </a:extLst>
          </p:cNvPr>
          <p:cNvSpPr txBox="1"/>
          <p:nvPr/>
        </p:nvSpPr>
        <p:spPr>
          <a:xfrm>
            <a:off x="1335313" y="3746522"/>
            <a:ext cx="2047794" cy="1027204"/>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microbes detected</a:t>
            </a:r>
          </a:p>
        </p:txBody>
      </p:sp>
      <p:sp>
        <p:nvSpPr>
          <p:cNvPr id="7" name="TextBox 6">
            <a:extLst>
              <a:ext uri="{FF2B5EF4-FFF2-40B4-BE49-F238E27FC236}">
                <a16:creationId xmlns:a16="http://schemas.microsoft.com/office/drawing/2014/main" id="{12166691-AC68-4F90-1A7F-C21DF04FFE0D}"/>
              </a:ext>
            </a:extLst>
          </p:cNvPr>
          <p:cNvSpPr txBox="1"/>
          <p:nvPr/>
        </p:nvSpPr>
        <p:spPr>
          <a:xfrm>
            <a:off x="1588412" y="904275"/>
            <a:ext cx="1541596" cy="1027204"/>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positive cultures</a:t>
            </a:r>
          </a:p>
        </p:txBody>
      </p:sp>
      <p:sp>
        <p:nvSpPr>
          <p:cNvPr id="9" name="TextBox 8">
            <a:extLst>
              <a:ext uri="{FF2B5EF4-FFF2-40B4-BE49-F238E27FC236}">
                <a16:creationId xmlns:a16="http://schemas.microsoft.com/office/drawing/2014/main" id="{8888E1E0-D597-5B7A-A0E6-E4BA7C7276F4}"/>
              </a:ext>
            </a:extLst>
          </p:cNvPr>
          <p:cNvSpPr txBox="1"/>
          <p:nvPr/>
        </p:nvSpPr>
        <p:spPr>
          <a:xfrm>
            <a:off x="1335313" y="6537040"/>
            <a:ext cx="2047794" cy="1027204"/>
          </a:xfrm>
          <a:prstGeom prst="rect">
            <a:avLst/>
          </a:prstGeom>
          <a:noFill/>
        </p:spPr>
        <p:txBody>
          <a:bodyPr wrap="square" rtlCol="0">
            <a:spAutoFit/>
          </a:bodyPr>
          <a:lstStyle/>
          <a:p>
            <a:pPr algn="ctr"/>
            <a:r>
              <a:rPr lang="en-US" sz="2025" dirty="0">
                <a:latin typeface="Arial" panose="020B0604020202020204" pitchFamily="34" charset="0"/>
                <a:cs typeface="Arial" panose="020B0604020202020204" pitchFamily="34" charset="0"/>
              </a:rPr>
              <a:t>Prop. of non-contaminant species</a:t>
            </a:r>
          </a:p>
        </p:txBody>
      </p:sp>
      <p:sp>
        <p:nvSpPr>
          <p:cNvPr id="15" name="TextBox 14">
            <a:extLst>
              <a:ext uri="{FF2B5EF4-FFF2-40B4-BE49-F238E27FC236}">
                <a16:creationId xmlns:a16="http://schemas.microsoft.com/office/drawing/2014/main" id="{3F14117B-3363-945F-C6AF-86E110E83536}"/>
              </a:ext>
            </a:extLst>
          </p:cNvPr>
          <p:cNvSpPr txBox="1"/>
          <p:nvPr/>
        </p:nvSpPr>
        <p:spPr>
          <a:xfrm>
            <a:off x="1203423" y="-20586"/>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a</a:t>
            </a:r>
          </a:p>
        </p:txBody>
      </p:sp>
      <p:sp>
        <p:nvSpPr>
          <p:cNvPr id="16" name="TextBox 15">
            <a:extLst>
              <a:ext uri="{FF2B5EF4-FFF2-40B4-BE49-F238E27FC236}">
                <a16:creationId xmlns:a16="http://schemas.microsoft.com/office/drawing/2014/main" id="{F0127888-FD3A-04C2-68DC-C42394785004}"/>
              </a:ext>
            </a:extLst>
          </p:cNvPr>
          <p:cNvSpPr txBox="1"/>
          <p:nvPr/>
        </p:nvSpPr>
        <p:spPr>
          <a:xfrm>
            <a:off x="1203423" y="2835902"/>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b</a:t>
            </a:r>
          </a:p>
        </p:txBody>
      </p:sp>
      <p:sp>
        <p:nvSpPr>
          <p:cNvPr id="17" name="TextBox 16">
            <a:extLst>
              <a:ext uri="{FF2B5EF4-FFF2-40B4-BE49-F238E27FC236}">
                <a16:creationId xmlns:a16="http://schemas.microsoft.com/office/drawing/2014/main" id="{55C6B0CE-2B23-37B4-93AC-89179FE71648}"/>
              </a:ext>
            </a:extLst>
          </p:cNvPr>
          <p:cNvSpPr txBox="1"/>
          <p:nvPr/>
        </p:nvSpPr>
        <p:spPr>
          <a:xfrm>
            <a:off x="1207739" y="5657847"/>
            <a:ext cx="769978"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2940885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2335B14-E380-D8C2-7A69-641304F2B2BD}"/>
              </a:ext>
            </a:extLst>
          </p:cNvPr>
          <p:cNvSpPr/>
          <p:nvPr/>
        </p:nvSpPr>
        <p:spPr>
          <a:xfrm rot="16200000">
            <a:off x="6256822" y="-878053"/>
            <a:ext cx="2030230" cy="128795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737BC6D5-2F0B-485D-885D-C53736595703}"/>
              </a:ext>
            </a:extLst>
          </p:cNvPr>
          <p:cNvSpPr txBox="1"/>
          <p:nvPr/>
        </p:nvSpPr>
        <p:spPr>
          <a:xfrm rot="16200000">
            <a:off x="-583853" y="7322130"/>
            <a:ext cx="2119255"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After decontamination</a:t>
            </a:r>
          </a:p>
        </p:txBody>
      </p:sp>
      <p:sp>
        <p:nvSpPr>
          <p:cNvPr id="95" name="TextBox 94">
            <a:extLst>
              <a:ext uri="{FF2B5EF4-FFF2-40B4-BE49-F238E27FC236}">
                <a16:creationId xmlns:a16="http://schemas.microsoft.com/office/drawing/2014/main" id="{4CA151A5-76A4-44B5-8D13-BA61FF5A13BE}"/>
              </a:ext>
            </a:extLst>
          </p:cNvPr>
          <p:cNvSpPr txBox="1"/>
          <p:nvPr/>
        </p:nvSpPr>
        <p:spPr>
          <a:xfrm rot="16200000">
            <a:off x="-757244" y="5258359"/>
            <a:ext cx="253243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Before decontamination</a:t>
            </a:r>
          </a:p>
        </p:txBody>
      </p:sp>
      <p:sp>
        <p:nvSpPr>
          <p:cNvPr id="150" name="TextBox 149">
            <a:extLst>
              <a:ext uri="{FF2B5EF4-FFF2-40B4-BE49-F238E27FC236}">
                <a16:creationId xmlns:a16="http://schemas.microsoft.com/office/drawing/2014/main" id="{22AE7B75-92C7-4DE3-B2BC-0A31DAAD0910}"/>
              </a:ext>
            </a:extLst>
          </p:cNvPr>
          <p:cNvSpPr txBox="1"/>
          <p:nvPr/>
        </p:nvSpPr>
        <p:spPr>
          <a:xfrm>
            <a:off x="678803" y="14316803"/>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d</a:t>
            </a:r>
          </a:p>
        </p:txBody>
      </p:sp>
      <p:sp>
        <p:nvSpPr>
          <p:cNvPr id="70" name="Rectangle: Rounded Corners 69">
            <a:extLst>
              <a:ext uri="{FF2B5EF4-FFF2-40B4-BE49-F238E27FC236}">
                <a16:creationId xmlns:a16="http://schemas.microsoft.com/office/drawing/2014/main" id="{70147EA5-DE55-2816-3385-7A8B97C8110F}"/>
              </a:ext>
            </a:extLst>
          </p:cNvPr>
          <p:cNvSpPr/>
          <p:nvPr/>
        </p:nvSpPr>
        <p:spPr>
          <a:xfrm>
            <a:off x="185809" y="3412685"/>
            <a:ext cx="10606908" cy="957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6699FF"/>
              </a:solidFill>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4698841F-6CFA-A2E8-0852-DFF63C2E8AD5}"/>
              </a:ext>
            </a:extLst>
          </p:cNvPr>
          <p:cNvSpPr txBox="1"/>
          <p:nvPr/>
        </p:nvSpPr>
        <p:spPr>
          <a:xfrm>
            <a:off x="80813" y="3528447"/>
            <a:ext cx="1399141"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cs typeface="Arial" panose="020B0604020202020204" pitchFamily="34" charset="0"/>
              </a:rPr>
              <a:t>870 species</a:t>
            </a:r>
          </a:p>
        </p:txBody>
      </p:sp>
      <p:sp>
        <p:nvSpPr>
          <p:cNvPr id="73" name="TextBox 72">
            <a:extLst>
              <a:ext uri="{FF2B5EF4-FFF2-40B4-BE49-F238E27FC236}">
                <a16:creationId xmlns:a16="http://schemas.microsoft.com/office/drawing/2014/main" id="{4C13AB0B-4D76-796B-A353-713E173EAD59}"/>
              </a:ext>
            </a:extLst>
          </p:cNvPr>
          <p:cNvSpPr txBox="1"/>
          <p:nvPr/>
        </p:nvSpPr>
        <p:spPr>
          <a:xfrm>
            <a:off x="901760" y="3474546"/>
            <a:ext cx="214384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Prevalence filter</a:t>
            </a:r>
          </a:p>
        </p:txBody>
      </p:sp>
      <p:sp>
        <p:nvSpPr>
          <p:cNvPr id="74" name="TextBox 73">
            <a:extLst>
              <a:ext uri="{FF2B5EF4-FFF2-40B4-BE49-F238E27FC236}">
                <a16:creationId xmlns:a16="http://schemas.microsoft.com/office/drawing/2014/main" id="{C3FB4E59-BD40-780E-4E6A-5CE15E458BC8}"/>
              </a:ext>
            </a:extLst>
          </p:cNvPr>
          <p:cNvSpPr txBox="1"/>
          <p:nvPr/>
        </p:nvSpPr>
        <p:spPr>
          <a:xfrm>
            <a:off x="2532813" y="3535784"/>
            <a:ext cx="1206070"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cs typeface="Arial" panose="020B0604020202020204" pitchFamily="34" charset="0"/>
              </a:rPr>
              <a:t>708 species</a:t>
            </a:r>
          </a:p>
        </p:txBody>
      </p:sp>
      <p:sp>
        <p:nvSpPr>
          <p:cNvPr id="75" name="TextBox 74">
            <a:extLst>
              <a:ext uri="{FF2B5EF4-FFF2-40B4-BE49-F238E27FC236}">
                <a16:creationId xmlns:a16="http://schemas.microsoft.com/office/drawing/2014/main" id="{9680D969-5B43-FF4D-545F-339094383CD1}"/>
              </a:ext>
            </a:extLst>
          </p:cNvPr>
          <p:cNvSpPr txBox="1"/>
          <p:nvPr/>
        </p:nvSpPr>
        <p:spPr>
          <a:xfrm>
            <a:off x="4880189" y="3545829"/>
            <a:ext cx="1296882"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cs typeface="Arial" panose="020B0604020202020204" pitchFamily="34" charset="0"/>
              </a:rPr>
              <a:t>533 species</a:t>
            </a:r>
          </a:p>
        </p:txBody>
      </p:sp>
      <p:sp>
        <p:nvSpPr>
          <p:cNvPr id="76" name="TextBox 75">
            <a:extLst>
              <a:ext uri="{FF2B5EF4-FFF2-40B4-BE49-F238E27FC236}">
                <a16:creationId xmlns:a16="http://schemas.microsoft.com/office/drawing/2014/main" id="{570AC9E8-F3E8-3995-1467-BE64C7070CAA}"/>
              </a:ext>
            </a:extLst>
          </p:cNvPr>
          <p:cNvSpPr txBox="1"/>
          <p:nvPr/>
        </p:nvSpPr>
        <p:spPr>
          <a:xfrm>
            <a:off x="7207445" y="3541745"/>
            <a:ext cx="1336133"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cs typeface="Arial" panose="020B0604020202020204" pitchFamily="34" charset="0"/>
              </a:rPr>
              <a:t>188 species</a:t>
            </a:r>
          </a:p>
        </p:txBody>
      </p:sp>
      <p:sp>
        <p:nvSpPr>
          <p:cNvPr id="77" name="TextBox 76">
            <a:extLst>
              <a:ext uri="{FF2B5EF4-FFF2-40B4-BE49-F238E27FC236}">
                <a16:creationId xmlns:a16="http://schemas.microsoft.com/office/drawing/2014/main" id="{9E932209-18C7-7E98-763B-56AD3458429C}"/>
              </a:ext>
            </a:extLst>
          </p:cNvPr>
          <p:cNvSpPr txBox="1"/>
          <p:nvPr/>
        </p:nvSpPr>
        <p:spPr>
          <a:xfrm>
            <a:off x="6335492" y="1871770"/>
            <a:ext cx="2093891" cy="646331"/>
          </a:xfrm>
          <a:prstGeom prst="rect">
            <a:avLst/>
          </a:prstGeom>
          <a:noFill/>
        </p:spPr>
        <p:txBody>
          <a:bodyPr wrap="square" rtlCol="0">
            <a:spAutoFit/>
          </a:bodyPr>
          <a:lstStyle/>
          <a:p>
            <a:pPr algn="ctr"/>
            <a:r>
              <a:rPr lang="en-US" i="1" dirty="0">
                <a:solidFill>
                  <a:schemeClr val="accent5">
                    <a:lumMod val="75000"/>
                  </a:schemeClr>
                </a:solidFill>
                <a:latin typeface="Arial" panose="020B0604020202020204" pitchFamily="34" charset="0"/>
                <a:cs typeface="Arial" panose="020B0604020202020204" pitchFamily="34" charset="0"/>
              </a:rPr>
              <a:t>n</a:t>
            </a:r>
            <a:r>
              <a:rPr lang="en-US" dirty="0">
                <a:solidFill>
                  <a:schemeClr val="accent5">
                    <a:lumMod val="75000"/>
                  </a:schemeClr>
                </a:solidFill>
                <a:latin typeface="Arial" panose="020B0604020202020204" pitchFamily="34" charset="0"/>
                <a:cs typeface="Arial" panose="020B0604020202020204" pitchFamily="34" charset="0"/>
              </a:rPr>
              <a:t> = 9706</a:t>
            </a:r>
          </a:p>
          <a:p>
            <a:pPr algn="ctr"/>
            <a:r>
              <a:rPr lang="en-US" dirty="0">
                <a:solidFill>
                  <a:srgbClr val="FF0000"/>
                </a:solidFill>
                <a:latin typeface="Arial" panose="020B0604020202020204" pitchFamily="34" charset="0"/>
                <a:cs typeface="Arial" panose="020B0604020202020204" pitchFamily="34" charset="0"/>
              </a:rPr>
              <a:t>8841 species</a:t>
            </a:r>
          </a:p>
        </p:txBody>
      </p:sp>
      <p:sp>
        <p:nvSpPr>
          <p:cNvPr id="78" name="TextBox 77">
            <a:extLst>
              <a:ext uri="{FF2B5EF4-FFF2-40B4-BE49-F238E27FC236}">
                <a16:creationId xmlns:a16="http://schemas.microsoft.com/office/drawing/2014/main" id="{E8513767-CFE4-65E6-B888-76BC1ABD88B5}"/>
              </a:ext>
            </a:extLst>
          </p:cNvPr>
          <p:cNvSpPr txBox="1"/>
          <p:nvPr/>
        </p:nvSpPr>
        <p:spPr>
          <a:xfrm>
            <a:off x="-16438" y="446936"/>
            <a:ext cx="1833779"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Healthy blood metagenomes</a:t>
            </a:r>
          </a:p>
          <a:p>
            <a:pPr algn="ctr"/>
            <a:r>
              <a:rPr lang="en-US" dirty="0">
                <a:solidFill>
                  <a:schemeClr val="accent5">
                    <a:lumMod val="75000"/>
                  </a:schemeClr>
                </a:solidFill>
                <a:latin typeface="Arial" panose="020B0604020202020204" pitchFamily="34" charset="0"/>
                <a:cs typeface="Arial" panose="020B0604020202020204" pitchFamily="34" charset="0"/>
              </a:rPr>
              <a:t>n = 9706</a:t>
            </a:r>
            <a:endParaRPr lang="en-US"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75C54DF2-46A9-5DE7-F13B-FFE8C0C48C52}"/>
              </a:ext>
            </a:extLst>
          </p:cNvPr>
          <p:cNvSpPr txBox="1"/>
          <p:nvPr/>
        </p:nvSpPr>
        <p:spPr>
          <a:xfrm>
            <a:off x="11388879" y="3597588"/>
            <a:ext cx="159813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Downstream analyses</a:t>
            </a:r>
          </a:p>
        </p:txBody>
      </p:sp>
      <p:sp>
        <p:nvSpPr>
          <p:cNvPr id="83" name="TextBox 82">
            <a:extLst>
              <a:ext uri="{FF2B5EF4-FFF2-40B4-BE49-F238E27FC236}">
                <a16:creationId xmlns:a16="http://schemas.microsoft.com/office/drawing/2014/main" id="{5BD126ED-1CC0-B789-E45C-879827CCC886}"/>
              </a:ext>
            </a:extLst>
          </p:cNvPr>
          <p:cNvSpPr txBox="1"/>
          <p:nvPr/>
        </p:nvSpPr>
        <p:spPr>
          <a:xfrm>
            <a:off x="32845" y="21978"/>
            <a:ext cx="396584"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a</a:t>
            </a:r>
          </a:p>
        </p:txBody>
      </p:sp>
      <p:sp>
        <p:nvSpPr>
          <p:cNvPr id="84" name="TextBox 83">
            <a:extLst>
              <a:ext uri="{FF2B5EF4-FFF2-40B4-BE49-F238E27FC236}">
                <a16:creationId xmlns:a16="http://schemas.microsoft.com/office/drawing/2014/main" id="{DFC9D2A4-5A39-6AF7-9E96-7E4CD933745D}"/>
              </a:ext>
            </a:extLst>
          </p:cNvPr>
          <p:cNvSpPr txBox="1"/>
          <p:nvPr/>
        </p:nvSpPr>
        <p:spPr>
          <a:xfrm>
            <a:off x="2254793" y="526375"/>
            <a:ext cx="3835603" cy="375616"/>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Remove GRCh38-mapped reads</a:t>
            </a:r>
          </a:p>
        </p:txBody>
      </p:sp>
      <p:sp>
        <p:nvSpPr>
          <p:cNvPr id="88" name="TextBox 87">
            <a:extLst>
              <a:ext uri="{FF2B5EF4-FFF2-40B4-BE49-F238E27FC236}">
                <a16:creationId xmlns:a16="http://schemas.microsoft.com/office/drawing/2014/main" id="{936022EA-DE1A-5C7B-6148-09B2C54E9FB4}"/>
              </a:ext>
            </a:extLst>
          </p:cNvPr>
          <p:cNvSpPr txBox="1"/>
          <p:nvPr/>
        </p:nvSpPr>
        <p:spPr>
          <a:xfrm>
            <a:off x="8706750" y="1903023"/>
            <a:ext cx="2865938"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Taxonomic classification</a:t>
            </a:r>
          </a:p>
        </p:txBody>
      </p:sp>
      <p:sp>
        <p:nvSpPr>
          <p:cNvPr id="89" name="TextBox 88">
            <a:extLst>
              <a:ext uri="{FF2B5EF4-FFF2-40B4-BE49-F238E27FC236}">
                <a16:creationId xmlns:a16="http://schemas.microsoft.com/office/drawing/2014/main" id="{C34C702E-C721-9676-A4A4-7F365DA17E95}"/>
              </a:ext>
            </a:extLst>
          </p:cNvPr>
          <p:cNvSpPr txBox="1"/>
          <p:nvPr/>
        </p:nvSpPr>
        <p:spPr>
          <a:xfrm>
            <a:off x="1897780" y="1805587"/>
            <a:ext cx="4614377"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Remove samples with low microbial signal</a:t>
            </a:r>
          </a:p>
        </p:txBody>
      </p:sp>
      <p:sp>
        <p:nvSpPr>
          <p:cNvPr id="90" name="TextBox 89">
            <a:extLst>
              <a:ext uri="{FF2B5EF4-FFF2-40B4-BE49-F238E27FC236}">
                <a16:creationId xmlns:a16="http://schemas.microsoft.com/office/drawing/2014/main" id="{2FE67F85-B5D1-3E1A-9CF5-5B91AFFC51F9}"/>
              </a:ext>
            </a:extLst>
          </p:cNvPr>
          <p:cNvSpPr txBox="1"/>
          <p:nvPr/>
        </p:nvSpPr>
        <p:spPr>
          <a:xfrm>
            <a:off x="764612" y="2581846"/>
            <a:ext cx="3126154"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Abundance filter to reduce false-positive assignments</a:t>
            </a:r>
          </a:p>
        </p:txBody>
      </p:sp>
      <p:sp>
        <p:nvSpPr>
          <p:cNvPr id="91" name="TextBox 90">
            <a:extLst>
              <a:ext uri="{FF2B5EF4-FFF2-40B4-BE49-F238E27FC236}">
                <a16:creationId xmlns:a16="http://schemas.microsoft.com/office/drawing/2014/main" id="{7AFA0D1B-E008-BAD0-2718-F5A4F2D01980}"/>
              </a:ext>
            </a:extLst>
          </p:cNvPr>
          <p:cNvSpPr txBox="1"/>
          <p:nvPr/>
        </p:nvSpPr>
        <p:spPr>
          <a:xfrm>
            <a:off x="3388387" y="3470149"/>
            <a:ext cx="1841655"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Correlation filter</a:t>
            </a:r>
          </a:p>
        </p:txBody>
      </p:sp>
      <p:sp>
        <p:nvSpPr>
          <p:cNvPr id="92" name="TextBox 91">
            <a:extLst>
              <a:ext uri="{FF2B5EF4-FFF2-40B4-BE49-F238E27FC236}">
                <a16:creationId xmlns:a16="http://schemas.microsoft.com/office/drawing/2014/main" id="{373E0ADD-0B4B-6339-4B9A-C1B593F9EF4D}"/>
              </a:ext>
            </a:extLst>
          </p:cNvPr>
          <p:cNvSpPr txBox="1"/>
          <p:nvPr/>
        </p:nvSpPr>
        <p:spPr>
          <a:xfrm>
            <a:off x="5960424" y="3456363"/>
            <a:ext cx="1336134"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Batch filter</a:t>
            </a:r>
          </a:p>
        </p:txBody>
      </p:sp>
      <p:sp>
        <p:nvSpPr>
          <p:cNvPr id="93" name="TextBox 92">
            <a:extLst>
              <a:ext uri="{FF2B5EF4-FFF2-40B4-BE49-F238E27FC236}">
                <a16:creationId xmlns:a16="http://schemas.microsoft.com/office/drawing/2014/main" id="{9696396A-4289-1EEC-8AFC-013FA6C44A3B}"/>
              </a:ext>
            </a:extLst>
          </p:cNvPr>
          <p:cNvSpPr txBox="1"/>
          <p:nvPr/>
        </p:nvSpPr>
        <p:spPr>
          <a:xfrm>
            <a:off x="4165595" y="3001834"/>
            <a:ext cx="2753601"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Decontamination</a:t>
            </a:r>
          </a:p>
        </p:txBody>
      </p:sp>
      <p:cxnSp>
        <p:nvCxnSpPr>
          <p:cNvPr id="96" name="Straight Arrow Connector 95">
            <a:extLst>
              <a:ext uri="{FF2B5EF4-FFF2-40B4-BE49-F238E27FC236}">
                <a16:creationId xmlns:a16="http://schemas.microsoft.com/office/drawing/2014/main" id="{0700B7CB-C7E1-0D98-949A-5F3CB23EB5BE}"/>
              </a:ext>
            </a:extLst>
          </p:cNvPr>
          <p:cNvCxnSpPr>
            <a:cxnSpLocks/>
            <a:stCxn id="78" idx="3"/>
            <a:endCxn id="72" idx="1"/>
          </p:cNvCxnSpPr>
          <p:nvPr/>
        </p:nvCxnSpPr>
        <p:spPr>
          <a:xfrm>
            <a:off x="1817341" y="908601"/>
            <a:ext cx="4841550" cy="17493"/>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7E204FBF-447C-4884-F40B-A89B81BBE2EF}"/>
              </a:ext>
            </a:extLst>
          </p:cNvPr>
          <p:cNvSpPr txBox="1"/>
          <p:nvPr/>
        </p:nvSpPr>
        <p:spPr>
          <a:xfrm>
            <a:off x="8171709" y="3449573"/>
            <a:ext cx="1724153"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Read count filter</a:t>
            </a:r>
          </a:p>
        </p:txBody>
      </p:sp>
      <p:cxnSp>
        <p:nvCxnSpPr>
          <p:cNvPr id="101" name="Straight Arrow Connector 100">
            <a:extLst>
              <a:ext uri="{FF2B5EF4-FFF2-40B4-BE49-F238E27FC236}">
                <a16:creationId xmlns:a16="http://schemas.microsoft.com/office/drawing/2014/main" id="{B830DE39-B973-63BA-9AF2-099ED0CEA243}"/>
              </a:ext>
            </a:extLst>
          </p:cNvPr>
          <p:cNvCxnSpPr>
            <a:cxnSpLocks/>
            <a:endCxn id="66" idx="3"/>
          </p:cNvCxnSpPr>
          <p:nvPr/>
        </p:nvCxnSpPr>
        <p:spPr>
          <a:xfrm flipH="1">
            <a:off x="1756048" y="2214754"/>
            <a:ext cx="4897843" cy="1"/>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38EE1D1B-33BE-BE93-33D5-6153DD000A55}"/>
              </a:ext>
            </a:extLst>
          </p:cNvPr>
          <p:cNvSpPr txBox="1"/>
          <p:nvPr/>
        </p:nvSpPr>
        <p:spPr>
          <a:xfrm>
            <a:off x="9506181" y="3523014"/>
            <a:ext cx="1379575"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cs typeface="Arial" panose="020B0604020202020204" pitchFamily="34" charset="0"/>
              </a:rPr>
              <a:t>122 species</a:t>
            </a:r>
          </a:p>
        </p:txBody>
      </p:sp>
      <p:cxnSp>
        <p:nvCxnSpPr>
          <p:cNvPr id="103" name="Straight Arrow Connector 102">
            <a:extLst>
              <a:ext uri="{FF2B5EF4-FFF2-40B4-BE49-F238E27FC236}">
                <a16:creationId xmlns:a16="http://schemas.microsoft.com/office/drawing/2014/main" id="{F754844D-298E-70D4-FB58-4C518F05DD49}"/>
              </a:ext>
            </a:extLst>
          </p:cNvPr>
          <p:cNvCxnSpPr>
            <a:cxnSpLocks/>
          </p:cNvCxnSpPr>
          <p:nvPr/>
        </p:nvCxnSpPr>
        <p:spPr>
          <a:xfrm>
            <a:off x="1282758" y="3941213"/>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363C9A12-813C-4698-1331-B4BAD3EE89DF}"/>
              </a:ext>
            </a:extLst>
          </p:cNvPr>
          <p:cNvCxnSpPr>
            <a:cxnSpLocks/>
          </p:cNvCxnSpPr>
          <p:nvPr/>
        </p:nvCxnSpPr>
        <p:spPr>
          <a:xfrm>
            <a:off x="10801148" y="3941211"/>
            <a:ext cx="480849"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05" name="TextBox 104">
            <a:extLst>
              <a:ext uri="{FF2B5EF4-FFF2-40B4-BE49-F238E27FC236}">
                <a16:creationId xmlns:a16="http://schemas.microsoft.com/office/drawing/2014/main" id="{F686E6DF-A3A1-7017-2CEC-753C0749C403}"/>
              </a:ext>
            </a:extLst>
          </p:cNvPr>
          <p:cNvSpPr txBox="1"/>
          <p:nvPr/>
        </p:nvSpPr>
        <p:spPr>
          <a:xfrm>
            <a:off x="8528396" y="7632"/>
            <a:ext cx="2753601" cy="403957"/>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Read quality control</a:t>
            </a:r>
            <a:endParaRPr lang="en-US" sz="2025" b="1" dirty="0">
              <a:latin typeface="Arial" panose="020B0604020202020204" pitchFamily="34" charset="0"/>
              <a:cs typeface="Arial" panose="020B0604020202020204" pitchFamily="34" charset="0"/>
            </a:endParaRPr>
          </a:p>
        </p:txBody>
      </p:sp>
      <p:cxnSp>
        <p:nvCxnSpPr>
          <p:cNvPr id="107" name="Straight Arrow Connector 106">
            <a:extLst>
              <a:ext uri="{FF2B5EF4-FFF2-40B4-BE49-F238E27FC236}">
                <a16:creationId xmlns:a16="http://schemas.microsoft.com/office/drawing/2014/main" id="{02B67438-663C-8F3C-AC55-48618DE663E7}"/>
              </a:ext>
            </a:extLst>
          </p:cNvPr>
          <p:cNvCxnSpPr>
            <a:cxnSpLocks/>
          </p:cNvCxnSpPr>
          <p:nvPr/>
        </p:nvCxnSpPr>
        <p:spPr>
          <a:xfrm>
            <a:off x="802176" y="2556301"/>
            <a:ext cx="0" cy="754784"/>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11" name="Rectangle 110">
            <a:extLst>
              <a:ext uri="{FF2B5EF4-FFF2-40B4-BE49-F238E27FC236}">
                <a16:creationId xmlns:a16="http://schemas.microsoft.com/office/drawing/2014/main" id="{A1E149E7-BC55-E4FE-9B82-1948915FBEFE}"/>
              </a:ext>
            </a:extLst>
          </p:cNvPr>
          <p:cNvSpPr/>
          <p:nvPr/>
        </p:nvSpPr>
        <p:spPr>
          <a:xfrm rot="16200000">
            <a:off x="6258909" y="1207586"/>
            <a:ext cx="2030230" cy="128754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95670EA-A7C2-00F7-D84E-E07B5B8AC548}"/>
              </a:ext>
            </a:extLst>
          </p:cNvPr>
          <p:cNvSpPr txBox="1"/>
          <p:nvPr/>
        </p:nvSpPr>
        <p:spPr>
          <a:xfrm>
            <a:off x="32845" y="1891589"/>
            <a:ext cx="1723203" cy="646331"/>
          </a:xfrm>
          <a:prstGeom prst="rect">
            <a:avLst/>
          </a:prstGeom>
          <a:noFill/>
        </p:spPr>
        <p:txBody>
          <a:bodyPr wrap="square" rtlCol="0">
            <a:spAutoFit/>
          </a:bodyPr>
          <a:lstStyle/>
          <a:p>
            <a:pPr algn="ctr"/>
            <a:r>
              <a:rPr lang="en-US" i="1" dirty="0">
                <a:solidFill>
                  <a:schemeClr val="accent5">
                    <a:lumMod val="75000"/>
                  </a:schemeClr>
                </a:solidFill>
                <a:latin typeface="Arial" panose="020B0604020202020204" pitchFamily="34" charset="0"/>
                <a:cs typeface="Arial" panose="020B0604020202020204" pitchFamily="34" charset="0"/>
              </a:rPr>
              <a:t>n</a:t>
            </a:r>
            <a:r>
              <a:rPr lang="en-US" dirty="0">
                <a:solidFill>
                  <a:schemeClr val="accent5">
                    <a:lumMod val="75000"/>
                  </a:schemeClr>
                </a:solidFill>
                <a:latin typeface="Arial" panose="020B0604020202020204" pitchFamily="34" charset="0"/>
                <a:cs typeface="Arial" panose="020B0604020202020204" pitchFamily="34" charset="0"/>
              </a:rPr>
              <a:t> = 8828</a:t>
            </a:r>
          </a:p>
          <a:p>
            <a:pPr algn="ctr"/>
            <a:r>
              <a:rPr lang="en-US" dirty="0">
                <a:solidFill>
                  <a:srgbClr val="FF0000"/>
                </a:solidFill>
                <a:latin typeface="Arial" panose="020B0604020202020204" pitchFamily="34" charset="0"/>
                <a:cs typeface="Arial" panose="020B0604020202020204" pitchFamily="34" charset="0"/>
              </a:rPr>
              <a:t>8841 species</a:t>
            </a:r>
          </a:p>
        </p:txBody>
      </p:sp>
      <p:sp>
        <p:nvSpPr>
          <p:cNvPr id="72" name="Rectangle: Rounded Corners 71">
            <a:extLst>
              <a:ext uri="{FF2B5EF4-FFF2-40B4-BE49-F238E27FC236}">
                <a16:creationId xmlns:a16="http://schemas.microsoft.com/office/drawing/2014/main" id="{AB429222-9CB1-7454-37BA-E057303FC9D4}"/>
              </a:ext>
            </a:extLst>
          </p:cNvPr>
          <p:cNvSpPr/>
          <p:nvPr/>
        </p:nvSpPr>
        <p:spPr>
          <a:xfrm>
            <a:off x="6658891" y="395799"/>
            <a:ext cx="6271792" cy="1060589"/>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227DE8CD-1483-3E78-816E-7869866F6AC3}"/>
              </a:ext>
            </a:extLst>
          </p:cNvPr>
          <p:cNvSpPr txBox="1"/>
          <p:nvPr/>
        </p:nvSpPr>
        <p:spPr>
          <a:xfrm>
            <a:off x="6824682" y="559095"/>
            <a:ext cx="1874089"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1. Base quality trimming</a:t>
            </a:r>
          </a:p>
        </p:txBody>
      </p:sp>
      <p:sp>
        <p:nvSpPr>
          <p:cNvPr id="86" name="TextBox 85">
            <a:extLst>
              <a:ext uri="{FF2B5EF4-FFF2-40B4-BE49-F238E27FC236}">
                <a16:creationId xmlns:a16="http://schemas.microsoft.com/office/drawing/2014/main" id="{6762AEC2-0113-554D-48C5-B38BB1DBCF7C}"/>
              </a:ext>
            </a:extLst>
          </p:cNvPr>
          <p:cNvSpPr txBox="1"/>
          <p:nvPr/>
        </p:nvSpPr>
        <p:spPr>
          <a:xfrm>
            <a:off x="8675386" y="549536"/>
            <a:ext cx="2040326"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2. Read quality filter</a:t>
            </a:r>
          </a:p>
        </p:txBody>
      </p:sp>
      <p:sp>
        <p:nvSpPr>
          <p:cNvPr id="87" name="TextBox 86">
            <a:extLst>
              <a:ext uri="{FF2B5EF4-FFF2-40B4-BE49-F238E27FC236}">
                <a16:creationId xmlns:a16="http://schemas.microsoft.com/office/drawing/2014/main" id="{0116A660-123A-45DF-846F-A9757BFFB1FA}"/>
              </a:ext>
            </a:extLst>
          </p:cNvPr>
          <p:cNvSpPr txBox="1"/>
          <p:nvPr/>
        </p:nvSpPr>
        <p:spPr>
          <a:xfrm>
            <a:off x="10648594" y="549535"/>
            <a:ext cx="2225564"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3. Low complexity read filter</a:t>
            </a:r>
          </a:p>
        </p:txBody>
      </p:sp>
      <p:grpSp>
        <p:nvGrpSpPr>
          <p:cNvPr id="114" name="Group 113">
            <a:extLst>
              <a:ext uri="{FF2B5EF4-FFF2-40B4-BE49-F238E27FC236}">
                <a16:creationId xmlns:a16="http://schemas.microsoft.com/office/drawing/2014/main" id="{C0DA25E8-3514-D031-2B2C-F37A80B08DD8}"/>
              </a:ext>
            </a:extLst>
          </p:cNvPr>
          <p:cNvGrpSpPr/>
          <p:nvPr/>
        </p:nvGrpSpPr>
        <p:grpSpPr>
          <a:xfrm>
            <a:off x="8355290" y="1461033"/>
            <a:ext cx="3516927" cy="808021"/>
            <a:chOff x="4183988" y="1128273"/>
            <a:chExt cx="1910082" cy="438845"/>
          </a:xfrm>
        </p:grpSpPr>
        <p:cxnSp>
          <p:nvCxnSpPr>
            <p:cNvPr id="100" name="Straight Arrow Connector 99">
              <a:extLst>
                <a:ext uri="{FF2B5EF4-FFF2-40B4-BE49-F238E27FC236}">
                  <a16:creationId xmlns:a16="http://schemas.microsoft.com/office/drawing/2014/main" id="{A32B391B-F4F2-BD46-8583-94515D4E51EB}"/>
                </a:ext>
              </a:extLst>
            </p:cNvPr>
            <p:cNvCxnSpPr>
              <a:cxnSpLocks/>
            </p:cNvCxnSpPr>
            <p:nvPr/>
          </p:nvCxnSpPr>
          <p:spPr>
            <a:xfrm flipH="1">
              <a:off x="4183988" y="1567118"/>
              <a:ext cx="1910082"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880DCB3E-2A14-ED1C-3E89-AB5D287E3AEE}"/>
                </a:ext>
              </a:extLst>
            </p:cNvPr>
            <p:cNvCxnSpPr>
              <a:cxnSpLocks/>
            </p:cNvCxnSpPr>
            <p:nvPr/>
          </p:nvCxnSpPr>
          <p:spPr>
            <a:xfrm>
              <a:off x="6089650" y="1128273"/>
              <a:ext cx="0" cy="437993"/>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0" name="Straight Arrow Connector 129">
            <a:extLst>
              <a:ext uri="{FF2B5EF4-FFF2-40B4-BE49-F238E27FC236}">
                <a16:creationId xmlns:a16="http://schemas.microsoft.com/office/drawing/2014/main" id="{8CE82894-C840-4576-5088-93C2CA932054}"/>
              </a:ext>
            </a:extLst>
          </p:cNvPr>
          <p:cNvCxnSpPr>
            <a:cxnSpLocks/>
          </p:cNvCxnSpPr>
          <p:nvPr/>
        </p:nvCxnSpPr>
        <p:spPr>
          <a:xfrm>
            <a:off x="3676650" y="3941211"/>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30E1E4C3-7AD7-719A-AB3E-7D0A15545267}"/>
              </a:ext>
            </a:extLst>
          </p:cNvPr>
          <p:cNvCxnSpPr>
            <a:cxnSpLocks/>
          </p:cNvCxnSpPr>
          <p:nvPr/>
        </p:nvCxnSpPr>
        <p:spPr>
          <a:xfrm>
            <a:off x="6030295" y="3941642"/>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A0FE2501-F35F-710D-AEC7-1C8C866373D2}"/>
              </a:ext>
            </a:extLst>
          </p:cNvPr>
          <p:cNvCxnSpPr>
            <a:cxnSpLocks/>
          </p:cNvCxnSpPr>
          <p:nvPr/>
        </p:nvCxnSpPr>
        <p:spPr>
          <a:xfrm>
            <a:off x="8376573" y="3929847"/>
            <a:ext cx="1336133"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pic>
        <p:nvPicPr>
          <p:cNvPr id="24" name="Picture 23" descr="Chart, pie chart&#10;&#10;Description automatically generated">
            <a:extLst>
              <a:ext uri="{FF2B5EF4-FFF2-40B4-BE49-F238E27FC236}">
                <a16:creationId xmlns:a16="http://schemas.microsoft.com/office/drawing/2014/main" id="{4B4D4589-C0FF-707F-10BC-871D5B21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3070" y="6646841"/>
            <a:ext cx="1984905" cy="1984905"/>
          </a:xfrm>
          <a:prstGeom prst="rect">
            <a:avLst/>
          </a:prstGeom>
        </p:spPr>
      </p:pic>
      <p:pic>
        <p:nvPicPr>
          <p:cNvPr id="26" name="Picture 25" descr="Chart, pie chart&#10;&#10;Description automatically generated">
            <a:extLst>
              <a:ext uri="{FF2B5EF4-FFF2-40B4-BE49-F238E27FC236}">
                <a16:creationId xmlns:a16="http://schemas.microsoft.com/office/drawing/2014/main" id="{EC95F887-602D-70A7-8771-C52775EDF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6306" y="4583797"/>
            <a:ext cx="1984905" cy="1984905"/>
          </a:xfrm>
          <a:prstGeom prst="rect">
            <a:avLst/>
          </a:prstGeom>
        </p:spPr>
      </p:pic>
      <p:grpSp>
        <p:nvGrpSpPr>
          <p:cNvPr id="3" name="Group 2">
            <a:extLst>
              <a:ext uri="{FF2B5EF4-FFF2-40B4-BE49-F238E27FC236}">
                <a16:creationId xmlns:a16="http://schemas.microsoft.com/office/drawing/2014/main" id="{A420BA5E-F870-5206-D291-F22ED3ECDFE7}"/>
              </a:ext>
            </a:extLst>
          </p:cNvPr>
          <p:cNvGrpSpPr/>
          <p:nvPr/>
        </p:nvGrpSpPr>
        <p:grpSpPr>
          <a:xfrm>
            <a:off x="6200333" y="4594694"/>
            <a:ext cx="2565731" cy="5226081"/>
            <a:chOff x="1803049" y="4585379"/>
            <a:chExt cx="2565731" cy="5226081"/>
          </a:xfrm>
        </p:grpSpPr>
        <p:pic>
          <p:nvPicPr>
            <p:cNvPr id="20" name="Picture 19" descr="Chart, pie chart&#10;&#10;Description automatically generated">
              <a:extLst>
                <a:ext uri="{FF2B5EF4-FFF2-40B4-BE49-F238E27FC236}">
                  <a16:creationId xmlns:a16="http://schemas.microsoft.com/office/drawing/2014/main" id="{D14640DC-23CA-D8B9-356B-019E0703A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4141" y="4585379"/>
              <a:ext cx="1984905" cy="1984905"/>
            </a:xfrm>
            <a:prstGeom prst="rect">
              <a:avLst/>
            </a:prstGeom>
          </p:spPr>
        </p:pic>
        <p:pic>
          <p:nvPicPr>
            <p:cNvPr id="22" name="Picture 21" descr="Chart, pie chart&#10;&#10;Description automatically generated">
              <a:extLst>
                <a:ext uri="{FF2B5EF4-FFF2-40B4-BE49-F238E27FC236}">
                  <a16:creationId xmlns:a16="http://schemas.microsoft.com/office/drawing/2014/main" id="{53246F56-DF01-0ACA-D10C-4D65FEB25E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4141" y="6646841"/>
              <a:ext cx="1984905" cy="1984905"/>
            </a:xfrm>
            <a:prstGeom prst="rect">
              <a:avLst/>
            </a:prstGeom>
          </p:spPr>
        </p:pic>
        <p:grpSp>
          <p:nvGrpSpPr>
            <p:cNvPr id="36" name="Group 35">
              <a:extLst>
                <a:ext uri="{FF2B5EF4-FFF2-40B4-BE49-F238E27FC236}">
                  <a16:creationId xmlns:a16="http://schemas.microsoft.com/office/drawing/2014/main" id="{5A0E4F05-C1BA-25BE-00B3-6DE3DBCB687B}"/>
                </a:ext>
              </a:extLst>
            </p:cNvPr>
            <p:cNvGrpSpPr/>
            <p:nvPr/>
          </p:nvGrpSpPr>
          <p:grpSpPr>
            <a:xfrm>
              <a:off x="1803049" y="8724740"/>
              <a:ext cx="2565731" cy="1086720"/>
              <a:chOff x="1912839" y="8792816"/>
              <a:chExt cx="2565731" cy="1086720"/>
            </a:xfrm>
          </p:grpSpPr>
          <p:sp>
            <p:nvSpPr>
              <p:cNvPr id="31" name="TextBox 30">
                <a:extLst>
                  <a:ext uri="{FF2B5EF4-FFF2-40B4-BE49-F238E27FC236}">
                    <a16:creationId xmlns:a16="http://schemas.microsoft.com/office/drawing/2014/main" id="{BFEB3FF5-E939-3959-6CA3-20FB57D6097D}"/>
                  </a:ext>
                </a:extLst>
              </p:cNvPr>
              <p:cNvSpPr txBox="1"/>
              <p:nvPr/>
            </p:nvSpPr>
            <p:spPr>
              <a:xfrm>
                <a:off x="1912839" y="8792816"/>
                <a:ext cx="256573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Human-associated?</a:t>
                </a:r>
              </a:p>
            </p:txBody>
          </p:sp>
          <p:sp>
            <p:nvSpPr>
              <p:cNvPr id="32" name="Rectangle 31">
                <a:extLst>
                  <a:ext uri="{FF2B5EF4-FFF2-40B4-BE49-F238E27FC236}">
                    <a16:creationId xmlns:a16="http://schemas.microsoft.com/office/drawing/2014/main" id="{2FDA173B-5E2E-E194-F2A1-14F0AE776101}"/>
                  </a:ext>
                </a:extLst>
              </p:cNvPr>
              <p:cNvSpPr/>
              <p:nvPr/>
            </p:nvSpPr>
            <p:spPr>
              <a:xfrm>
                <a:off x="2005886" y="9252962"/>
                <a:ext cx="258946" cy="257242"/>
              </a:xfrm>
              <a:prstGeom prst="rect">
                <a:avLst/>
              </a:prstGeom>
              <a:solidFill>
                <a:srgbClr val="548B5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79" name="Rectangle 78">
                <a:extLst>
                  <a:ext uri="{FF2B5EF4-FFF2-40B4-BE49-F238E27FC236}">
                    <a16:creationId xmlns:a16="http://schemas.microsoft.com/office/drawing/2014/main" id="{EED7E7C9-B0D3-83CD-2D75-BCBE9DBF4BE7}"/>
                  </a:ext>
                </a:extLst>
              </p:cNvPr>
              <p:cNvSpPr/>
              <p:nvPr/>
            </p:nvSpPr>
            <p:spPr>
              <a:xfrm>
                <a:off x="2005886" y="9530667"/>
                <a:ext cx="258946" cy="257242"/>
              </a:xfrm>
              <a:prstGeom prst="rect">
                <a:avLst/>
              </a:prstGeom>
              <a:solidFill>
                <a:srgbClr val="00688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33" name="TextBox 32">
                <a:extLst>
                  <a:ext uri="{FF2B5EF4-FFF2-40B4-BE49-F238E27FC236}">
                    <a16:creationId xmlns:a16="http://schemas.microsoft.com/office/drawing/2014/main" id="{24A7F735-EEB5-201A-702B-CFA3FBBE0ECA}"/>
                  </a:ext>
                </a:extLst>
              </p:cNvPr>
              <p:cNvSpPr txBox="1"/>
              <p:nvPr/>
            </p:nvSpPr>
            <p:spPr>
              <a:xfrm>
                <a:off x="2353733" y="9162148"/>
                <a:ext cx="9601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Yes</a:t>
                </a:r>
              </a:p>
            </p:txBody>
          </p:sp>
          <p:sp>
            <p:nvSpPr>
              <p:cNvPr id="35" name="TextBox 34">
                <a:extLst>
                  <a:ext uri="{FF2B5EF4-FFF2-40B4-BE49-F238E27FC236}">
                    <a16:creationId xmlns:a16="http://schemas.microsoft.com/office/drawing/2014/main" id="{0D5D99AE-C14B-3C23-45DA-50989A9A5A32}"/>
                  </a:ext>
                </a:extLst>
              </p:cNvPr>
              <p:cNvSpPr txBox="1"/>
              <p:nvPr/>
            </p:nvSpPr>
            <p:spPr>
              <a:xfrm>
                <a:off x="2353733" y="9510204"/>
                <a:ext cx="1067676" cy="369332"/>
              </a:xfrm>
              <a:prstGeom prst="rect">
                <a:avLst/>
              </a:prstGeom>
              <a:noFill/>
            </p:spPr>
            <p:txBody>
              <a:bodyPr wrap="square" rtlCol="0">
                <a:spAutoFit/>
              </a:bodyPr>
              <a:lstStyle/>
              <a:p>
                <a:r>
                  <a:rPr lang="en-US" dirty="0"/>
                  <a:t>No</a:t>
                </a:r>
              </a:p>
            </p:txBody>
          </p:sp>
        </p:grpSp>
      </p:grpSp>
      <p:grpSp>
        <p:nvGrpSpPr>
          <p:cNvPr id="2" name="Group 1">
            <a:extLst>
              <a:ext uri="{FF2B5EF4-FFF2-40B4-BE49-F238E27FC236}">
                <a16:creationId xmlns:a16="http://schemas.microsoft.com/office/drawing/2014/main" id="{85633505-7AF8-038D-3E92-91FC8004E38F}"/>
              </a:ext>
            </a:extLst>
          </p:cNvPr>
          <p:cNvGrpSpPr/>
          <p:nvPr/>
        </p:nvGrpSpPr>
        <p:grpSpPr>
          <a:xfrm>
            <a:off x="1001298" y="4595157"/>
            <a:ext cx="4225219" cy="5715604"/>
            <a:chOff x="5175189" y="4585288"/>
            <a:chExt cx="4225219" cy="5715604"/>
          </a:xfrm>
        </p:grpSpPr>
        <p:pic>
          <p:nvPicPr>
            <p:cNvPr id="28" name="Picture 27" descr="Chart, pie chart&#10;&#10;Description automatically generated">
              <a:extLst>
                <a:ext uri="{FF2B5EF4-FFF2-40B4-BE49-F238E27FC236}">
                  <a16:creationId xmlns:a16="http://schemas.microsoft.com/office/drawing/2014/main" id="{74E8FDE6-B6C9-B69E-3C22-EA51CDCEDB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7278" y="6646841"/>
              <a:ext cx="1984905" cy="1984905"/>
            </a:xfrm>
            <a:prstGeom prst="rect">
              <a:avLst/>
            </a:prstGeom>
          </p:spPr>
        </p:pic>
        <p:pic>
          <p:nvPicPr>
            <p:cNvPr id="30" name="Picture 29" descr="Chart, pie chart&#10;&#10;Description automatically generated">
              <a:extLst>
                <a:ext uri="{FF2B5EF4-FFF2-40B4-BE49-F238E27FC236}">
                  <a16:creationId xmlns:a16="http://schemas.microsoft.com/office/drawing/2014/main" id="{48ED9535-22A5-9213-D505-CEC64DCC1C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7278" y="4585288"/>
              <a:ext cx="1984905" cy="1984905"/>
            </a:xfrm>
            <a:prstGeom prst="rect">
              <a:avLst/>
            </a:prstGeom>
          </p:spPr>
        </p:pic>
        <p:grpSp>
          <p:nvGrpSpPr>
            <p:cNvPr id="37" name="Group 36">
              <a:extLst>
                <a:ext uri="{FF2B5EF4-FFF2-40B4-BE49-F238E27FC236}">
                  <a16:creationId xmlns:a16="http://schemas.microsoft.com/office/drawing/2014/main" id="{7AE9DD0E-95E9-D099-6825-EEF734C0D55D}"/>
                </a:ext>
              </a:extLst>
            </p:cNvPr>
            <p:cNvGrpSpPr/>
            <p:nvPr/>
          </p:nvGrpSpPr>
          <p:grpSpPr>
            <a:xfrm>
              <a:off x="5175189" y="8701142"/>
              <a:ext cx="4225219" cy="1599750"/>
              <a:chOff x="5145296" y="8747795"/>
              <a:chExt cx="4225219" cy="1599750"/>
            </a:xfrm>
          </p:grpSpPr>
          <p:grpSp>
            <p:nvGrpSpPr>
              <p:cNvPr id="97" name="Group 96">
                <a:extLst>
                  <a:ext uri="{FF2B5EF4-FFF2-40B4-BE49-F238E27FC236}">
                    <a16:creationId xmlns:a16="http://schemas.microsoft.com/office/drawing/2014/main" id="{078CD6DC-5545-E391-8291-08ED8331DE8D}"/>
                  </a:ext>
                </a:extLst>
              </p:cNvPr>
              <p:cNvGrpSpPr/>
              <p:nvPr/>
            </p:nvGrpSpPr>
            <p:grpSpPr>
              <a:xfrm>
                <a:off x="5145296" y="8747795"/>
                <a:ext cx="4225219" cy="1030481"/>
                <a:chOff x="1895681" y="8813495"/>
                <a:chExt cx="4225219" cy="1030481"/>
              </a:xfrm>
            </p:grpSpPr>
            <p:sp>
              <p:nvSpPr>
                <p:cNvPr id="98" name="TextBox 97">
                  <a:extLst>
                    <a:ext uri="{FF2B5EF4-FFF2-40B4-BE49-F238E27FC236}">
                      <a16:creationId xmlns:a16="http://schemas.microsoft.com/office/drawing/2014/main" id="{C44FCA34-F467-9E70-1E5C-F497BB13237C}"/>
                    </a:ext>
                  </a:extLst>
                </p:cNvPr>
                <p:cNvSpPr txBox="1"/>
                <p:nvPr/>
              </p:nvSpPr>
              <p:spPr>
                <a:xfrm>
                  <a:off x="1895681" y="8813495"/>
                  <a:ext cx="422521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Contaminant?</a:t>
                  </a:r>
                </a:p>
              </p:txBody>
            </p:sp>
            <p:sp>
              <p:nvSpPr>
                <p:cNvPr id="106" name="Rectangle 105">
                  <a:extLst>
                    <a:ext uri="{FF2B5EF4-FFF2-40B4-BE49-F238E27FC236}">
                      <a16:creationId xmlns:a16="http://schemas.microsoft.com/office/drawing/2014/main" id="{5DD8A9EE-D433-C230-80CB-3776460F54D1}"/>
                    </a:ext>
                  </a:extLst>
                </p:cNvPr>
                <p:cNvSpPr/>
                <p:nvPr/>
              </p:nvSpPr>
              <p:spPr>
                <a:xfrm>
                  <a:off x="2005886" y="9252962"/>
                  <a:ext cx="258946" cy="257242"/>
                </a:xfrm>
                <a:prstGeom prst="rect">
                  <a:avLst/>
                </a:prstGeom>
                <a:solidFill>
                  <a:srgbClr val="EE2C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08" name="Rectangle 107">
                  <a:extLst>
                    <a:ext uri="{FF2B5EF4-FFF2-40B4-BE49-F238E27FC236}">
                      <a16:creationId xmlns:a16="http://schemas.microsoft.com/office/drawing/2014/main" id="{6C93B2BC-62FB-A1C9-91FC-A19D0D45E2A6}"/>
                    </a:ext>
                  </a:extLst>
                </p:cNvPr>
                <p:cNvSpPr/>
                <p:nvPr/>
              </p:nvSpPr>
              <p:spPr>
                <a:xfrm>
                  <a:off x="2005886" y="9530667"/>
                  <a:ext cx="258946" cy="257242"/>
                </a:xfrm>
                <a:prstGeom prst="rect">
                  <a:avLst/>
                </a:prstGeom>
                <a:solidFill>
                  <a:srgbClr val="B452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09" name="TextBox 108">
                  <a:extLst>
                    <a:ext uri="{FF2B5EF4-FFF2-40B4-BE49-F238E27FC236}">
                      <a16:creationId xmlns:a16="http://schemas.microsoft.com/office/drawing/2014/main" id="{093D6C2A-7A09-49BC-E4A4-3B74C2FDC3CC}"/>
                    </a:ext>
                  </a:extLst>
                </p:cNvPr>
                <p:cNvSpPr txBox="1"/>
                <p:nvPr/>
              </p:nvSpPr>
              <p:spPr>
                <a:xfrm>
                  <a:off x="2352657" y="9172081"/>
                  <a:ext cx="9601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Likely</a:t>
                  </a:r>
                </a:p>
              </p:txBody>
            </p:sp>
            <p:sp>
              <p:nvSpPr>
                <p:cNvPr id="110" name="TextBox 109">
                  <a:extLst>
                    <a:ext uri="{FF2B5EF4-FFF2-40B4-BE49-F238E27FC236}">
                      <a16:creationId xmlns:a16="http://schemas.microsoft.com/office/drawing/2014/main" id="{364A0BAF-9B65-E518-9E92-1223507353E6}"/>
                    </a:ext>
                  </a:extLst>
                </p:cNvPr>
                <p:cNvSpPr txBox="1"/>
                <p:nvPr/>
              </p:nvSpPr>
              <p:spPr>
                <a:xfrm>
                  <a:off x="2353733" y="9474644"/>
                  <a:ext cx="1875618" cy="369332"/>
                </a:xfrm>
                <a:prstGeom prst="rect">
                  <a:avLst/>
                </a:prstGeom>
                <a:noFill/>
              </p:spPr>
              <p:txBody>
                <a:bodyPr wrap="square" rtlCol="0">
                  <a:spAutoFit/>
                </a:bodyPr>
                <a:lstStyle/>
                <a:p>
                  <a:r>
                    <a:rPr lang="en-US" dirty="0"/>
                    <a:t>Mixed evidence</a:t>
                  </a:r>
                </a:p>
              </p:txBody>
            </p:sp>
          </p:grpSp>
          <p:sp>
            <p:nvSpPr>
              <p:cNvPr id="112" name="Rectangle 111">
                <a:extLst>
                  <a:ext uri="{FF2B5EF4-FFF2-40B4-BE49-F238E27FC236}">
                    <a16:creationId xmlns:a16="http://schemas.microsoft.com/office/drawing/2014/main" id="{17BEC656-10B2-BA26-8BE5-DCC0511A0F80}"/>
                  </a:ext>
                </a:extLst>
              </p:cNvPr>
              <p:cNvSpPr/>
              <p:nvPr/>
            </p:nvSpPr>
            <p:spPr>
              <a:xfrm>
                <a:off x="5255501" y="9742672"/>
                <a:ext cx="258946" cy="257242"/>
              </a:xfrm>
              <a:prstGeom prst="rect">
                <a:avLst/>
              </a:prstGeom>
              <a:solidFill>
                <a:srgbClr val="1874C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3" name="Rectangle 112">
                <a:extLst>
                  <a:ext uri="{FF2B5EF4-FFF2-40B4-BE49-F238E27FC236}">
                    <a16:creationId xmlns:a16="http://schemas.microsoft.com/office/drawing/2014/main" id="{F9B50BD7-E159-4B86-FFCE-9BF51A7BC312}"/>
                  </a:ext>
                </a:extLst>
              </p:cNvPr>
              <p:cNvSpPr/>
              <p:nvPr/>
            </p:nvSpPr>
            <p:spPr>
              <a:xfrm>
                <a:off x="5255501" y="10025791"/>
                <a:ext cx="258946" cy="257242"/>
              </a:xfrm>
              <a:prstGeom prst="rect">
                <a:avLst/>
              </a:prstGeom>
              <a:solidFill>
                <a:srgbClr val="E5E5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5" name="TextBox 114">
                <a:extLst>
                  <a:ext uri="{FF2B5EF4-FFF2-40B4-BE49-F238E27FC236}">
                    <a16:creationId xmlns:a16="http://schemas.microsoft.com/office/drawing/2014/main" id="{8A8A0E3C-E33D-4E59-8028-B70B1610526B}"/>
                  </a:ext>
                </a:extLst>
              </p:cNvPr>
              <p:cNvSpPr txBox="1"/>
              <p:nvPr/>
            </p:nvSpPr>
            <p:spPr>
              <a:xfrm>
                <a:off x="5601868" y="9693817"/>
                <a:ext cx="3677685" cy="369332"/>
              </a:xfrm>
              <a:prstGeom prst="rect">
                <a:avLst/>
              </a:prstGeom>
              <a:noFill/>
            </p:spPr>
            <p:txBody>
              <a:bodyPr wrap="square" rtlCol="0">
                <a:spAutoFit/>
              </a:bodyPr>
              <a:lstStyle/>
              <a:p>
                <a:r>
                  <a:rPr lang="en-US" dirty="0"/>
                  <a:t>Potential pathogen/commensal</a:t>
                </a:r>
              </a:p>
            </p:txBody>
          </p:sp>
          <p:sp>
            <p:nvSpPr>
              <p:cNvPr id="116" name="TextBox 115">
                <a:extLst>
                  <a:ext uri="{FF2B5EF4-FFF2-40B4-BE49-F238E27FC236}">
                    <a16:creationId xmlns:a16="http://schemas.microsoft.com/office/drawing/2014/main" id="{88F30439-E6A7-A795-50B1-5BD206009F55}"/>
                  </a:ext>
                </a:extLst>
              </p:cNvPr>
              <p:cNvSpPr txBox="1"/>
              <p:nvPr/>
            </p:nvSpPr>
            <p:spPr>
              <a:xfrm>
                <a:off x="5601868" y="9978213"/>
                <a:ext cx="3088353" cy="369332"/>
              </a:xfrm>
              <a:prstGeom prst="rect">
                <a:avLst/>
              </a:prstGeom>
              <a:noFill/>
            </p:spPr>
            <p:txBody>
              <a:bodyPr wrap="square" rtlCol="0">
                <a:spAutoFit/>
              </a:bodyPr>
              <a:lstStyle/>
              <a:p>
                <a:r>
                  <a:rPr lang="en-US" dirty="0"/>
                  <a:t>Not common contaminant</a:t>
                </a:r>
              </a:p>
            </p:txBody>
          </p:sp>
        </p:grpSp>
      </p:grpSp>
      <p:grpSp>
        <p:nvGrpSpPr>
          <p:cNvPr id="117" name="Group 116">
            <a:extLst>
              <a:ext uri="{FF2B5EF4-FFF2-40B4-BE49-F238E27FC236}">
                <a16:creationId xmlns:a16="http://schemas.microsoft.com/office/drawing/2014/main" id="{1AB5E48D-05AE-DD45-EDDB-F98EFECAFC8F}"/>
              </a:ext>
            </a:extLst>
          </p:cNvPr>
          <p:cNvGrpSpPr/>
          <p:nvPr/>
        </p:nvGrpSpPr>
        <p:grpSpPr>
          <a:xfrm>
            <a:off x="10216719" y="8709941"/>
            <a:ext cx="3172022" cy="1086720"/>
            <a:chOff x="1912839" y="8792816"/>
            <a:chExt cx="3172022" cy="1086720"/>
          </a:xfrm>
        </p:grpSpPr>
        <p:sp>
          <p:nvSpPr>
            <p:cNvPr id="118" name="TextBox 117">
              <a:extLst>
                <a:ext uri="{FF2B5EF4-FFF2-40B4-BE49-F238E27FC236}">
                  <a16:creationId xmlns:a16="http://schemas.microsoft.com/office/drawing/2014/main" id="{6EFC2C4B-1D15-FEDC-A6B9-B532C0819B3F}"/>
                </a:ext>
              </a:extLst>
            </p:cNvPr>
            <p:cNvSpPr txBox="1"/>
            <p:nvPr/>
          </p:nvSpPr>
          <p:spPr>
            <a:xfrm>
              <a:off x="1912839" y="8792816"/>
              <a:ext cx="317202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Detected in blood culture?</a:t>
              </a:r>
            </a:p>
          </p:txBody>
        </p:sp>
        <p:sp>
          <p:nvSpPr>
            <p:cNvPr id="119" name="Rectangle 118">
              <a:extLst>
                <a:ext uri="{FF2B5EF4-FFF2-40B4-BE49-F238E27FC236}">
                  <a16:creationId xmlns:a16="http://schemas.microsoft.com/office/drawing/2014/main" id="{198B6247-F929-96FE-8957-557A470F55A3}"/>
                </a:ext>
              </a:extLst>
            </p:cNvPr>
            <p:cNvSpPr/>
            <p:nvPr/>
          </p:nvSpPr>
          <p:spPr>
            <a:xfrm>
              <a:off x="2005886" y="9252962"/>
              <a:ext cx="258946" cy="257242"/>
            </a:xfrm>
            <a:prstGeom prst="rect">
              <a:avLst/>
            </a:prstGeom>
            <a:solidFill>
              <a:srgbClr val="00CE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0" name="Rectangle 119">
              <a:extLst>
                <a:ext uri="{FF2B5EF4-FFF2-40B4-BE49-F238E27FC236}">
                  <a16:creationId xmlns:a16="http://schemas.microsoft.com/office/drawing/2014/main" id="{31756994-39B2-75B4-D3C1-A98781575185}"/>
                </a:ext>
              </a:extLst>
            </p:cNvPr>
            <p:cNvSpPr/>
            <p:nvPr/>
          </p:nvSpPr>
          <p:spPr>
            <a:xfrm>
              <a:off x="2005886" y="9530667"/>
              <a:ext cx="258946" cy="257242"/>
            </a:xfrm>
            <a:prstGeom prst="rect">
              <a:avLst/>
            </a:prstGeom>
            <a:solidFill>
              <a:srgbClr val="EE6A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1" name="TextBox 120">
              <a:extLst>
                <a:ext uri="{FF2B5EF4-FFF2-40B4-BE49-F238E27FC236}">
                  <a16:creationId xmlns:a16="http://schemas.microsoft.com/office/drawing/2014/main" id="{2259EF72-004E-83F9-C7E5-5DC25E2B914F}"/>
                </a:ext>
              </a:extLst>
            </p:cNvPr>
            <p:cNvSpPr txBox="1"/>
            <p:nvPr/>
          </p:nvSpPr>
          <p:spPr>
            <a:xfrm>
              <a:off x="2353733" y="9162148"/>
              <a:ext cx="9601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Yes</a:t>
              </a:r>
            </a:p>
          </p:txBody>
        </p:sp>
        <p:sp>
          <p:nvSpPr>
            <p:cNvPr id="122" name="TextBox 121">
              <a:extLst>
                <a:ext uri="{FF2B5EF4-FFF2-40B4-BE49-F238E27FC236}">
                  <a16:creationId xmlns:a16="http://schemas.microsoft.com/office/drawing/2014/main" id="{FF469635-506A-6B9B-A5C5-ECC6F9A3B3A2}"/>
                </a:ext>
              </a:extLst>
            </p:cNvPr>
            <p:cNvSpPr txBox="1"/>
            <p:nvPr/>
          </p:nvSpPr>
          <p:spPr>
            <a:xfrm>
              <a:off x="2353733" y="9510204"/>
              <a:ext cx="1067676" cy="369332"/>
            </a:xfrm>
            <a:prstGeom prst="rect">
              <a:avLst/>
            </a:prstGeom>
            <a:noFill/>
          </p:spPr>
          <p:txBody>
            <a:bodyPr wrap="square" rtlCol="0">
              <a:spAutoFit/>
            </a:bodyPr>
            <a:lstStyle/>
            <a:p>
              <a:r>
                <a:rPr lang="en-US" dirty="0"/>
                <a:t>No</a:t>
              </a:r>
            </a:p>
          </p:txBody>
        </p:sp>
      </p:grpSp>
      <p:sp>
        <p:nvSpPr>
          <p:cNvPr id="80" name="TextBox 79">
            <a:extLst>
              <a:ext uri="{FF2B5EF4-FFF2-40B4-BE49-F238E27FC236}">
                <a16:creationId xmlns:a16="http://schemas.microsoft.com/office/drawing/2014/main" id="{25819A75-9F21-B1D1-DAB8-5CA7E0F7ACF8}"/>
              </a:ext>
            </a:extLst>
          </p:cNvPr>
          <p:cNvSpPr txBox="1"/>
          <p:nvPr/>
        </p:nvSpPr>
        <p:spPr>
          <a:xfrm>
            <a:off x="764612" y="8709798"/>
            <a:ext cx="416708"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b</a:t>
            </a:r>
            <a:r>
              <a:rPr lang="en-US" dirty="0">
                <a:latin typeface="Arial" panose="020B0604020202020204" pitchFamily="34" charset="0"/>
                <a:cs typeface="Arial" panose="020B0604020202020204" pitchFamily="34" charset="0"/>
              </a:rPr>
              <a:t> </a:t>
            </a:r>
            <a:endParaRPr lang="en-US" dirty="0"/>
          </a:p>
        </p:txBody>
      </p:sp>
      <p:sp>
        <p:nvSpPr>
          <p:cNvPr id="82" name="TextBox 81">
            <a:extLst>
              <a:ext uri="{FF2B5EF4-FFF2-40B4-BE49-F238E27FC236}">
                <a16:creationId xmlns:a16="http://schemas.microsoft.com/office/drawing/2014/main" id="{2D04059A-D094-AB16-3FAF-65B85252C2EE}"/>
              </a:ext>
            </a:extLst>
          </p:cNvPr>
          <p:cNvSpPr txBox="1"/>
          <p:nvPr/>
        </p:nvSpPr>
        <p:spPr>
          <a:xfrm>
            <a:off x="5947529" y="8732842"/>
            <a:ext cx="416708"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 </a:t>
            </a:r>
            <a:endParaRPr lang="en-US" dirty="0"/>
          </a:p>
        </p:txBody>
      </p:sp>
      <p:sp>
        <p:nvSpPr>
          <p:cNvPr id="123" name="TextBox 122">
            <a:extLst>
              <a:ext uri="{FF2B5EF4-FFF2-40B4-BE49-F238E27FC236}">
                <a16:creationId xmlns:a16="http://schemas.microsoft.com/office/drawing/2014/main" id="{5CF4A9EB-08A5-30AA-A6BD-A37D18FBE38D}"/>
              </a:ext>
            </a:extLst>
          </p:cNvPr>
          <p:cNvSpPr txBox="1"/>
          <p:nvPr/>
        </p:nvSpPr>
        <p:spPr>
          <a:xfrm>
            <a:off x="9931365" y="8713592"/>
            <a:ext cx="416708"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d</a:t>
            </a:r>
            <a:r>
              <a:rPr lang="en-US" dirty="0">
                <a:latin typeface="Arial" panose="020B0604020202020204" pitchFamily="34" charset="0"/>
                <a:cs typeface="Arial" panose="020B0604020202020204" pitchFamily="34" charset="0"/>
              </a:rPr>
              <a:t> </a:t>
            </a:r>
            <a:endParaRPr lang="en-US" dirty="0"/>
          </a:p>
        </p:txBody>
      </p:sp>
      <p:sp>
        <p:nvSpPr>
          <p:cNvPr id="5" name="TextBox 4">
            <a:extLst>
              <a:ext uri="{FF2B5EF4-FFF2-40B4-BE49-F238E27FC236}">
                <a16:creationId xmlns:a16="http://schemas.microsoft.com/office/drawing/2014/main" id="{B4894E0C-EB61-DCD2-11CB-AB3B1EB59D73}"/>
              </a:ext>
            </a:extLst>
          </p:cNvPr>
          <p:cNvSpPr txBox="1"/>
          <p:nvPr/>
        </p:nvSpPr>
        <p:spPr>
          <a:xfrm>
            <a:off x="13172886" y="857996"/>
            <a:ext cx="738664" cy="2104346"/>
          </a:xfrm>
          <a:prstGeom prst="rect">
            <a:avLst/>
          </a:prstGeom>
          <a:noFill/>
        </p:spPr>
        <p:txBody>
          <a:bodyPr vert="eaVert" wrap="square" rtlCol="0">
            <a:spAutoFit/>
          </a:bodyPr>
          <a:lstStyle/>
          <a:p>
            <a:pPr algn="ctr"/>
            <a:r>
              <a:rPr lang="en-US" dirty="0"/>
              <a:t>Reduce sequence analysis artefacts</a:t>
            </a:r>
          </a:p>
        </p:txBody>
      </p:sp>
      <p:sp>
        <p:nvSpPr>
          <p:cNvPr id="6" name="Right Brace 5">
            <a:extLst>
              <a:ext uri="{FF2B5EF4-FFF2-40B4-BE49-F238E27FC236}">
                <a16:creationId xmlns:a16="http://schemas.microsoft.com/office/drawing/2014/main" id="{E91CC2F3-CB45-D35D-D4CD-C9FC3F73F51F}"/>
              </a:ext>
            </a:extLst>
          </p:cNvPr>
          <p:cNvSpPr/>
          <p:nvPr/>
        </p:nvSpPr>
        <p:spPr>
          <a:xfrm>
            <a:off x="12934414" y="391154"/>
            <a:ext cx="246609" cy="305841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7093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D6786F-693E-4678-BD7B-73DB742A8D5A}"/>
              </a:ext>
            </a:extLst>
          </p:cNvPr>
          <p:cNvSpPr>
            <a:spLocks/>
          </p:cNvSpPr>
          <p:nvPr/>
        </p:nvSpPr>
        <p:spPr>
          <a:xfrm>
            <a:off x="13383" y="-4391035"/>
            <a:ext cx="13905816" cy="14377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1" name="Picture 10" descr="Chart, scatter chart&#10;&#10;Description automatically generated">
            <a:extLst>
              <a:ext uri="{FF2B5EF4-FFF2-40B4-BE49-F238E27FC236}">
                <a16:creationId xmlns:a16="http://schemas.microsoft.com/office/drawing/2014/main" id="{B6BE7D3A-CEF5-4406-A4DA-E1172F2C4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41254"/>
            <a:ext cx="13919200" cy="7690355"/>
          </a:xfrm>
          <a:prstGeom prst="rect">
            <a:avLst/>
          </a:prstGeom>
          <a:ln>
            <a:noFill/>
          </a:ln>
        </p:spPr>
      </p:pic>
      <p:pic>
        <p:nvPicPr>
          <p:cNvPr id="8" name="Picture 7" descr="Chart, bar chart&#10;&#10;Description automatically generated">
            <a:extLst>
              <a:ext uri="{FF2B5EF4-FFF2-40B4-BE49-F238E27FC236}">
                <a16:creationId xmlns:a16="http://schemas.microsoft.com/office/drawing/2014/main" id="{473369FF-B067-4185-9411-EEB4285FBC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80" y="3705634"/>
            <a:ext cx="6295146" cy="6295146"/>
          </a:xfrm>
          <a:prstGeom prst="rect">
            <a:avLst/>
          </a:prstGeom>
        </p:spPr>
      </p:pic>
      <p:pic>
        <p:nvPicPr>
          <p:cNvPr id="9" name="Picture 8" descr="Chart&#10;&#10;Description automatically generated">
            <a:extLst>
              <a:ext uri="{FF2B5EF4-FFF2-40B4-BE49-F238E27FC236}">
                <a16:creationId xmlns:a16="http://schemas.microsoft.com/office/drawing/2014/main" id="{E4335521-252B-4F1F-9EDC-139F9B4071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487" y="3691047"/>
            <a:ext cx="7344336" cy="6295146"/>
          </a:xfrm>
          <a:prstGeom prst="rect">
            <a:avLst/>
          </a:prstGeom>
        </p:spPr>
      </p:pic>
      <p:sp>
        <p:nvSpPr>
          <p:cNvPr id="14" name="TextBox 13">
            <a:extLst>
              <a:ext uri="{FF2B5EF4-FFF2-40B4-BE49-F238E27FC236}">
                <a16:creationId xmlns:a16="http://schemas.microsoft.com/office/drawing/2014/main" id="{E28E239C-2968-4132-9B99-3EDCBEB7F6BF}"/>
              </a:ext>
            </a:extLst>
          </p:cNvPr>
          <p:cNvSpPr txBox="1"/>
          <p:nvPr/>
        </p:nvSpPr>
        <p:spPr>
          <a:xfrm>
            <a:off x="12908220" y="-4391034"/>
            <a:ext cx="1024366" cy="403957"/>
          </a:xfrm>
          <a:prstGeom prst="rect">
            <a:avLst/>
          </a:prstGeom>
          <a:noFill/>
        </p:spPr>
        <p:txBody>
          <a:bodyPr wrap="square" rtlCol="0">
            <a:spAutoFit/>
          </a:bodyPr>
          <a:lstStyle/>
          <a:p>
            <a:pPr algn="r"/>
            <a:r>
              <a:rPr lang="en-US" sz="2025" dirty="0"/>
              <a:t>(a)</a:t>
            </a:r>
          </a:p>
        </p:txBody>
      </p:sp>
      <p:sp>
        <p:nvSpPr>
          <p:cNvPr id="15" name="TextBox 14">
            <a:extLst>
              <a:ext uri="{FF2B5EF4-FFF2-40B4-BE49-F238E27FC236}">
                <a16:creationId xmlns:a16="http://schemas.microsoft.com/office/drawing/2014/main" id="{681F16A3-ADC0-4954-A009-20CFD73BEA56}"/>
              </a:ext>
            </a:extLst>
          </p:cNvPr>
          <p:cNvSpPr txBox="1"/>
          <p:nvPr/>
        </p:nvSpPr>
        <p:spPr>
          <a:xfrm>
            <a:off x="6234597" y="3616359"/>
            <a:ext cx="1024366" cy="403957"/>
          </a:xfrm>
          <a:prstGeom prst="rect">
            <a:avLst/>
          </a:prstGeom>
          <a:noFill/>
        </p:spPr>
        <p:txBody>
          <a:bodyPr wrap="square" rtlCol="0">
            <a:spAutoFit/>
          </a:bodyPr>
          <a:lstStyle/>
          <a:p>
            <a:r>
              <a:rPr lang="en-US" sz="2025" dirty="0"/>
              <a:t>(b)</a:t>
            </a:r>
          </a:p>
        </p:txBody>
      </p:sp>
      <p:sp>
        <p:nvSpPr>
          <p:cNvPr id="16" name="TextBox 15">
            <a:extLst>
              <a:ext uri="{FF2B5EF4-FFF2-40B4-BE49-F238E27FC236}">
                <a16:creationId xmlns:a16="http://schemas.microsoft.com/office/drawing/2014/main" id="{E1E62DB2-A61B-49C5-B0A3-72A567313077}"/>
              </a:ext>
            </a:extLst>
          </p:cNvPr>
          <p:cNvSpPr txBox="1"/>
          <p:nvPr/>
        </p:nvSpPr>
        <p:spPr>
          <a:xfrm>
            <a:off x="12912556" y="3666750"/>
            <a:ext cx="1024366" cy="403957"/>
          </a:xfrm>
          <a:prstGeom prst="rect">
            <a:avLst/>
          </a:prstGeom>
          <a:noFill/>
        </p:spPr>
        <p:txBody>
          <a:bodyPr wrap="square" rtlCol="0">
            <a:spAutoFit/>
          </a:bodyPr>
          <a:lstStyle/>
          <a:p>
            <a:r>
              <a:rPr lang="en-US" sz="2025" dirty="0"/>
              <a:t>(c)</a:t>
            </a:r>
          </a:p>
        </p:txBody>
      </p:sp>
      <p:sp>
        <p:nvSpPr>
          <p:cNvPr id="7" name="Rectangle 6">
            <a:extLst>
              <a:ext uri="{FF2B5EF4-FFF2-40B4-BE49-F238E27FC236}">
                <a16:creationId xmlns:a16="http://schemas.microsoft.com/office/drawing/2014/main" id="{DA42BED1-93E3-442B-AD18-8AE69854403F}"/>
              </a:ext>
            </a:extLst>
          </p:cNvPr>
          <p:cNvSpPr/>
          <p:nvPr/>
        </p:nvSpPr>
        <p:spPr>
          <a:xfrm>
            <a:off x="5097422" y="-4234925"/>
            <a:ext cx="6489734" cy="21541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grpSp>
        <p:nvGrpSpPr>
          <p:cNvPr id="10" name="Group 9">
            <a:extLst>
              <a:ext uri="{FF2B5EF4-FFF2-40B4-BE49-F238E27FC236}">
                <a16:creationId xmlns:a16="http://schemas.microsoft.com/office/drawing/2014/main" id="{E8F5814E-2B03-4A1A-B456-B5856D25F23A}"/>
              </a:ext>
            </a:extLst>
          </p:cNvPr>
          <p:cNvGrpSpPr/>
          <p:nvPr/>
        </p:nvGrpSpPr>
        <p:grpSpPr>
          <a:xfrm>
            <a:off x="5190138" y="-4271175"/>
            <a:ext cx="6337953" cy="2112618"/>
            <a:chOff x="2497089" y="7348"/>
            <a:chExt cx="3442214" cy="1147387"/>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4655AB-CCF7-4AE5-8DB7-1CF378D0E4BD}"/>
                    </a:ext>
                  </a:extLst>
                </p:cNvPr>
                <p:cNvSpPr txBox="1"/>
                <p:nvPr/>
              </p:nvSpPr>
              <p:spPr>
                <a:xfrm>
                  <a:off x="2497089" y="495566"/>
                  <a:ext cx="3442214" cy="184639"/>
                </a:xfrm>
                <a:prstGeom prst="rect">
                  <a:avLst/>
                </a:prstGeom>
                <a:noFill/>
              </p:spPr>
              <p:txBody>
                <a:bodyPr wrap="none" lIns="0" tIns="0" rIns="0" bIns="0" rtlCol="0">
                  <a:spAutoFit/>
                </a:bodyPr>
                <a:lstStyle/>
                <a:p>
                  <a14:m>
                    <m:oMath xmlns:m="http://schemas.openxmlformats.org/officeDocument/2006/math">
                      <m:r>
                        <m:rPr>
                          <m:sty m:val="p"/>
                        </m:rPr>
                        <a:rPr lang="en-US" sz="2209">
                          <a:latin typeface="Cambria Math" panose="02040503050406030204" pitchFamily="18" charset="0"/>
                        </a:rPr>
                        <m:t>ln</m:t>
                      </m:r>
                      <m:r>
                        <a:rPr lang="en-US" sz="2209" i="1">
                          <a:latin typeface="Cambria Math" panose="02040503050406030204" pitchFamily="18" charset="0"/>
                        </a:rPr>
                        <m:t>⁡(</m:t>
                      </m:r>
                      <m:r>
                        <a:rPr lang="en-US" sz="2209" i="1">
                          <a:latin typeface="Cambria Math" panose="02040503050406030204" pitchFamily="18" charset="0"/>
                        </a:rPr>
                        <m:t>𝑜𝑑𝑑𝑠</m:t>
                      </m:r>
                      <m:r>
                        <a:rPr lang="en-US" sz="2209" i="1">
                          <a:latin typeface="Cambria Math" panose="02040503050406030204" pitchFamily="18" charset="0"/>
                        </a:rPr>
                        <m:t>(</m:t>
                      </m:r>
                      <m:sSub>
                        <m:sSubPr>
                          <m:ctrlPr>
                            <a:rPr lang="en-US" sz="2209" i="1">
                              <a:solidFill>
                                <a:schemeClr val="accent2">
                                  <a:lumMod val="75000"/>
                                </a:schemeClr>
                              </a:solidFill>
                              <a:latin typeface="Cambria Math" panose="02040503050406030204" pitchFamily="18" charset="0"/>
                            </a:rPr>
                          </m:ctrlPr>
                        </m:sSubPr>
                        <m:e>
                          <m:r>
                            <a:rPr lang="en-US" sz="2209" i="1">
                              <a:solidFill>
                                <a:schemeClr val="accent2">
                                  <a:lumMod val="75000"/>
                                </a:schemeClr>
                              </a:solidFill>
                              <a:latin typeface="Cambria Math" panose="02040503050406030204" pitchFamily="18" charset="0"/>
                            </a:rPr>
                            <m:t>𝑃𝑟𝑒𝑠𝑒𝑛𝑐𝑒</m:t>
                          </m:r>
                        </m:e>
                        <m:sub>
                          <m:r>
                            <a:rPr lang="en-US" sz="2209" i="1">
                              <a:solidFill>
                                <a:schemeClr val="accent2">
                                  <a:lumMod val="75000"/>
                                </a:schemeClr>
                              </a:solidFill>
                              <a:latin typeface="Cambria Math" panose="02040503050406030204" pitchFamily="18" charset="0"/>
                            </a:rPr>
                            <m:t>𝑆</m:t>
                          </m:r>
                        </m:sub>
                      </m:sSub>
                      <m:r>
                        <a:rPr lang="en-US" sz="2209" i="1">
                          <a:latin typeface="Cambria Math" panose="02040503050406030204" pitchFamily="18" charset="0"/>
                        </a:rPr>
                        <m:t>))=</m:t>
                      </m:r>
                      <m:sSub>
                        <m:sSubPr>
                          <m:ctrlPr>
                            <a:rPr lang="en-US" sz="2209" i="1">
                              <a:latin typeface="Cambria Math" panose="02040503050406030204" pitchFamily="18" charset="0"/>
                            </a:rPr>
                          </m:ctrlPr>
                        </m:sSubPr>
                        <m:e>
                          <m:r>
                            <a:rPr lang="en-US" sz="2209" i="1">
                              <a:latin typeface="Cambria Math" panose="02040503050406030204" pitchFamily="18" charset="0"/>
                              <a:ea typeface="Cambria Math" panose="02040503050406030204" pitchFamily="18" charset="0"/>
                            </a:rPr>
                            <m:t>𝛽</m:t>
                          </m:r>
                        </m:e>
                        <m:sub>
                          <m:r>
                            <a:rPr lang="en-US" sz="2209" i="1">
                              <a:latin typeface="Cambria Math" panose="02040503050406030204" pitchFamily="18" charset="0"/>
                              <a:ea typeface="Cambria Math" panose="02040503050406030204" pitchFamily="18" charset="0"/>
                            </a:rPr>
                            <m:t>0</m:t>
                          </m:r>
                        </m:sub>
                      </m:sSub>
                      <m:r>
                        <a:rPr lang="en-US" sz="2209" i="1">
                          <a:latin typeface="Cambria Math" panose="02040503050406030204" pitchFamily="18" charset="0"/>
                        </a:rPr>
                        <m:t>+</m:t>
                      </m:r>
                      <m:sSub>
                        <m:sSubPr>
                          <m:ctrlPr>
                            <a:rPr lang="en-US" sz="2209" i="1">
                              <a:solidFill>
                                <a:schemeClr val="accent1">
                                  <a:lumMod val="75000"/>
                                </a:schemeClr>
                              </a:solidFill>
                              <a:latin typeface="Cambria Math" panose="02040503050406030204" pitchFamily="18" charset="0"/>
                            </a:rPr>
                          </m:ctrlPr>
                        </m:sSubPr>
                        <m:e>
                          <m:r>
                            <a:rPr lang="en-US" sz="2209" i="1">
                              <a:solidFill>
                                <a:schemeClr val="accent1">
                                  <a:lumMod val="75000"/>
                                </a:schemeClr>
                              </a:solidFill>
                              <a:latin typeface="Cambria Math" panose="02040503050406030204" pitchFamily="18" charset="0"/>
                              <a:ea typeface="Cambria Math" panose="02040503050406030204" pitchFamily="18" charset="0"/>
                            </a:rPr>
                            <m:t>𝛼</m:t>
                          </m:r>
                        </m:e>
                        <m:sub>
                          <m:r>
                            <a:rPr lang="en-US" sz="2209" i="1">
                              <a:solidFill>
                                <a:schemeClr val="accent1">
                                  <a:lumMod val="75000"/>
                                </a:schemeClr>
                              </a:solidFill>
                              <a:latin typeface="Cambria Math" panose="02040503050406030204" pitchFamily="18" charset="0"/>
                            </a:rPr>
                            <m:t>𝑐𝑜h𝑜𝑟𝑡</m:t>
                          </m:r>
                        </m:sub>
                      </m:sSub>
                      <m:r>
                        <a:rPr lang="en-US" sz="2209" i="1">
                          <a:latin typeface="Cambria Math" panose="02040503050406030204" pitchFamily="18" charset="0"/>
                        </a:rPr>
                        <m:t>+</m:t>
                      </m:r>
                      <m:r>
                        <a:rPr lang="en-US" sz="2209" i="1">
                          <a:solidFill>
                            <a:schemeClr val="accent1">
                              <a:lumMod val="50000"/>
                            </a:schemeClr>
                          </a:solidFill>
                          <a:latin typeface="Cambria Math" panose="02040503050406030204" pitchFamily="18" charset="0"/>
                        </a:rPr>
                        <m:t> </m:t>
                      </m:r>
                      <m:sSub>
                        <m:sSubPr>
                          <m:ctrlPr>
                            <a:rPr lang="en-US" sz="2209" i="1">
                              <a:solidFill>
                                <a:schemeClr val="accent6">
                                  <a:lumMod val="75000"/>
                                </a:schemeClr>
                              </a:solidFill>
                              <a:latin typeface="Cambria Math" panose="02040503050406030204" pitchFamily="18" charset="0"/>
                            </a:rPr>
                          </m:ctrlPr>
                        </m:sSubPr>
                        <m:e>
                          <m:r>
                            <a:rPr lang="en-US" sz="2209" i="1">
                              <a:solidFill>
                                <a:schemeClr val="accent6">
                                  <a:lumMod val="75000"/>
                                </a:schemeClr>
                              </a:solidFill>
                              <a:latin typeface="Cambria Math" panose="02040503050406030204" pitchFamily="18" charset="0"/>
                              <a:ea typeface="Cambria Math" panose="02040503050406030204" pitchFamily="18" charset="0"/>
                            </a:rPr>
                            <m:t>𝛾</m:t>
                          </m:r>
                        </m:e>
                        <m:sub>
                          <m:r>
                            <a:rPr lang="en-US" sz="2209" i="1">
                              <a:solidFill>
                                <a:schemeClr val="accent6">
                                  <a:lumMod val="75000"/>
                                </a:schemeClr>
                              </a:solidFill>
                              <a:latin typeface="Cambria Math" panose="02040503050406030204" pitchFamily="18" charset="0"/>
                            </a:rPr>
                            <m:t>𝑣𝑎𝑟𝑖𝑎𝑏𝑙𝑒</m:t>
                          </m:r>
                        </m:sub>
                      </m:sSub>
                    </m:oMath>
                  </a14:m>
                  <a:r>
                    <a:rPr lang="en-US" sz="2209" dirty="0">
                      <a:solidFill>
                        <a:schemeClr val="accent1">
                          <a:lumMod val="50000"/>
                        </a:schemeClr>
                      </a:solidFill>
                    </a:rPr>
                    <a:t> </a:t>
                  </a:r>
                  <a14:m>
                    <m:oMath xmlns:m="http://schemas.openxmlformats.org/officeDocument/2006/math">
                      <m:r>
                        <a:rPr lang="en-US" sz="2209" i="1">
                          <a:latin typeface="Cambria Math" panose="02040503050406030204" pitchFamily="18" charset="0"/>
                        </a:rPr>
                        <m:t>+</m:t>
                      </m:r>
                    </m:oMath>
                  </a14:m>
                  <a:r>
                    <a:rPr lang="en-US" sz="2209" dirty="0">
                      <a:solidFill>
                        <a:schemeClr val="accent1">
                          <a:lumMod val="50000"/>
                        </a:schemeClr>
                      </a:solidFill>
                    </a:rPr>
                    <a:t> </a:t>
                  </a:r>
                  <a:r>
                    <a:rPr lang="el-GR" sz="2209" dirty="0"/>
                    <a:t>ε</a:t>
                  </a:r>
                  <a:endParaRPr lang="en-US" sz="2209" dirty="0"/>
                </a:p>
              </p:txBody>
            </p:sp>
          </mc:Choice>
          <mc:Fallback xmlns="">
            <p:sp>
              <p:nvSpPr>
                <p:cNvPr id="3" name="TextBox 2">
                  <a:extLst>
                    <a:ext uri="{FF2B5EF4-FFF2-40B4-BE49-F238E27FC236}">
                      <a16:creationId xmlns:a16="http://schemas.microsoft.com/office/drawing/2014/main" id="{234655AB-CCF7-4AE5-8DB7-1CF378D0E4BD}"/>
                    </a:ext>
                  </a:extLst>
                </p:cNvPr>
                <p:cNvSpPr txBox="1">
                  <a:spLocks noRot="1" noChangeAspect="1" noMove="1" noResize="1" noEditPoints="1" noAdjustHandles="1" noChangeArrowheads="1" noChangeShapeType="1" noTextEdit="1"/>
                </p:cNvSpPr>
                <p:nvPr/>
              </p:nvSpPr>
              <p:spPr>
                <a:xfrm>
                  <a:off x="2497089" y="495566"/>
                  <a:ext cx="3442214" cy="184639"/>
                </a:xfrm>
                <a:prstGeom prst="rect">
                  <a:avLst/>
                </a:prstGeom>
                <a:blipFill>
                  <a:blip r:embed="rId6"/>
                  <a:stretch>
                    <a:fillRect l="-1538" t="-23214" r="-2115" b="-50000"/>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86E4B707-A381-43E3-A763-89328B3899D8}"/>
                </a:ext>
              </a:extLst>
            </p:cNvPr>
            <p:cNvSpPr/>
            <p:nvPr/>
          </p:nvSpPr>
          <p:spPr>
            <a:xfrm rot="5400000">
              <a:off x="4602830" y="554995"/>
              <a:ext cx="113414" cy="434523"/>
            </a:xfrm>
            <a:prstGeom prst="rightBrac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314">
                <a:solidFill>
                  <a:schemeClr val="accent1">
                    <a:lumMod val="50000"/>
                  </a:schemeClr>
                </a:solidFill>
              </a:endParaRPr>
            </a:p>
          </p:txBody>
        </p:sp>
        <p:sp>
          <p:nvSpPr>
            <p:cNvPr id="5" name="TextBox 4">
              <a:extLst>
                <a:ext uri="{FF2B5EF4-FFF2-40B4-BE49-F238E27FC236}">
                  <a16:creationId xmlns:a16="http://schemas.microsoft.com/office/drawing/2014/main" id="{42632A5F-6705-456A-A298-76D42984D484}"/>
                </a:ext>
              </a:extLst>
            </p:cNvPr>
            <p:cNvSpPr txBox="1"/>
            <p:nvPr/>
          </p:nvSpPr>
          <p:spPr>
            <a:xfrm>
              <a:off x="4054393" y="796880"/>
              <a:ext cx="1210287" cy="357855"/>
            </a:xfrm>
            <a:prstGeom prst="rect">
              <a:avLst/>
            </a:prstGeom>
            <a:noFill/>
          </p:spPr>
          <p:txBody>
            <a:bodyPr wrap="square" rtlCol="0">
              <a:spAutoFit/>
            </a:bodyPr>
            <a:lstStyle/>
            <a:p>
              <a:pPr algn="ctr"/>
              <a:r>
                <a:rPr lang="en-US" sz="1841" dirty="0">
                  <a:solidFill>
                    <a:schemeClr val="accent1">
                      <a:lumMod val="75000"/>
                    </a:schemeClr>
                  </a:solidFill>
                </a:rPr>
                <a:t>Effect of cohort as covariate </a:t>
              </a:r>
            </a:p>
          </p:txBody>
        </p:sp>
        <p:sp>
          <p:nvSpPr>
            <p:cNvPr id="18" name="Right Brace 17">
              <a:extLst>
                <a:ext uri="{FF2B5EF4-FFF2-40B4-BE49-F238E27FC236}">
                  <a16:creationId xmlns:a16="http://schemas.microsoft.com/office/drawing/2014/main" id="{7A9838F6-5978-43DF-8669-CAA874B73968}"/>
                </a:ext>
              </a:extLst>
            </p:cNvPr>
            <p:cNvSpPr/>
            <p:nvPr/>
          </p:nvSpPr>
          <p:spPr>
            <a:xfrm rot="16200000">
              <a:off x="5311298" y="167228"/>
              <a:ext cx="152985" cy="541868"/>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314">
                <a:solidFill>
                  <a:schemeClr val="accent6">
                    <a:lumMod val="75000"/>
                  </a:schemeClr>
                </a:solidFill>
              </a:endParaRPr>
            </a:p>
          </p:txBody>
        </p:sp>
        <p:sp>
          <p:nvSpPr>
            <p:cNvPr id="19" name="TextBox 18">
              <a:extLst>
                <a:ext uri="{FF2B5EF4-FFF2-40B4-BE49-F238E27FC236}">
                  <a16:creationId xmlns:a16="http://schemas.microsoft.com/office/drawing/2014/main" id="{7E953A2C-1CF6-424E-9CFA-0DE5C3A2AB05}"/>
                </a:ext>
              </a:extLst>
            </p:cNvPr>
            <p:cNvSpPr txBox="1"/>
            <p:nvPr/>
          </p:nvSpPr>
          <p:spPr>
            <a:xfrm>
              <a:off x="4957478" y="7348"/>
              <a:ext cx="886024" cy="357855"/>
            </a:xfrm>
            <a:prstGeom prst="rect">
              <a:avLst/>
            </a:prstGeom>
            <a:noFill/>
          </p:spPr>
          <p:txBody>
            <a:bodyPr wrap="square" rtlCol="0">
              <a:spAutoFit/>
            </a:bodyPr>
            <a:lstStyle/>
            <a:p>
              <a:pPr algn="ctr"/>
              <a:r>
                <a:rPr lang="en-US" sz="1841" dirty="0">
                  <a:solidFill>
                    <a:schemeClr val="accent6">
                      <a:lumMod val="75000"/>
                    </a:schemeClr>
                  </a:solidFill>
                </a:rPr>
                <a:t>Effect of host phenotype</a:t>
              </a:r>
            </a:p>
          </p:txBody>
        </p:sp>
        <p:sp>
          <p:nvSpPr>
            <p:cNvPr id="21" name="Right Brace 20">
              <a:extLst>
                <a:ext uri="{FF2B5EF4-FFF2-40B4-BE49-F238E27FC236}">
                  <a16:creationId xmlns:a16="http://schemas.microsoft.com/office/drawing/2014/main" id="{9FEF211C-82E4-4A2D-8570-BF39248E0556}"/>
                </a:ext>
              </a:extLst>
            </p:cNvPr>
            <p:cNvSpPr/>
            <p:nvPr/>
          </p:nvSpPr>
          <p:spPr>
            <a:xfrm rot="16200000">
              <a:off x="3371320" y="87044"/>
              <a:ext cx="134183" cy="682856"/>
            </a:xfrm>
            <a:prstGeom prst="rightBrac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314">
                <a:solidFill>
                  <a:schemeClr val="accent2">
                    <a:lumMod val="75000"/>
                  </a:schemeClr>
                </a:solidFill>
              </a:endParaRPr>
            </a:p>
          </p:txBody>
        </p:sp>
        <p:sp>
          <p:nvSpPr>
            <p:cNvPr id="22" name="TextBox 21">
              <a:extLst>
                <a:ext uri="{FF2B5EF4-FFF2-40B4-BE49-F238E27FC236}">
                  <a16:creationId xmlns:a16="http://schemas.microsoft.com/office/drawing/2014/main" id="{9B799F11-066E-4084-B2EF-3AA3EF229F2E}"/>
                </a:ext>
              </a:extLst>
            </p:cNvPr>
            <p:cNvSpPr txBox="1"/>
            <p:nvPr/>
          </p:nvSpPr>
          <p:spPr>
            <a:xfrm>
              <a:off x="2791382" y="154791"/>
              <a:ext cx="1552017" cy="204001"/>
            </a:xfrm>
            <a:prstGeom prst="rect">
              <a:avLst/>
            </a:prstGeom>
            <a:noFill/>
          </p:spPr>
          <p:txBody>
            <a:bodyPr wrap="square" rtlCol="0">
              <a:spAutoFit/>
            </a:bodyPr>
            <a:lstStyle/>
            <a:p>
              <a:r>
                <a:rPr lang="en-US" sz="1841" dirty="0">
                  <a:solidFill>
                    <a:schemeClr val="accent2">
                      <a:lumMod val="75000"/>
                    </a:schemeClr>
                  </a:solidFill>
                </a:rPr>
                <a:t>Presence of species, </a:t>
              </a:r>
              <a:r>
                <a:rPr lang="en-US" sz="1841" i="1" dirty="0">
                  <a:solidFill>
                    <a:schemeClr val="accent2">
                      <a:lumMod val="75000"/>
                    </a:schemeClr>
                  </a:solidFill>
                </a:rPr>
                <a:t>S</a:t>
              </a:r>
            </a:p>
          </p:txBody>
        </p:sp>
      </p:grpSp>
    </p:spTree>
    <p:extLst>
      <p:ext uri="{BB962C8B-B14F-4D97-AF65-F5344CB8AC3E}">
        <p14:creationId xmlns:p14="http://schemas.microsoft.com/office/powerpoint/2010/main" val="1431552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17CF645-A9B0-4D55-92E3-E89025646FD3}"/>
              </a:ext>
            </a:extLst>
          </p:cNvPr>
          <p:cNvSpPr/>
          <p:nvPr/>
        </p:nvSpPr>
        <p:spPr>
          <a:xfrm>
            <a:off x="2477820" y="-4050322"/>
            <a:ext cx="12534574" cy="16052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44" name="TextBox 43">
            <a:extLst>
              <a:ext uri="{FF2B5EF4-FFF2-40B4-BE49-F238E27FC236}">
                <a16:creationId xmlns:a16="http://schemas.microsoft.com/office/drawing/2014/main" id="{B8E31A13-FB24-4ACC-AEFB-CC528662EB4B}"/>
              </a:ext>
            </a:extLst>
          </p:cNvPr>
          <p:cNvSpPr txBox="1"/>
          <p:nvPr/>
        </p:nvSpPr>
        <p:spPr>
          <a:xfrm>
            <a:off x="11718195" y="-3325228"/>
            <a:ext cx="710867" cy="432298"/>
          </a:xfrm>
          <a:prstGeom prst="rect">
            <a:avLst/>
          </a:prstGeom>
          <a:noFill/>
        </p:spPr>
        <p:txBody>
          <a:bodyPr wrap="square" rtlCol="0">
            <a:spAutoFit/>
          </a:bodyPr>
          <a:lstStyle/>
          <a:p>
            <a:r>
              <a:rPr lang="en-US" sz="2209" dirty="0"/>
              <a:t>(a)</a:t>
            </a:r>
          </a:p>
        </p:txBody>
      </p:sp>
      <p:pic>
        <p:nvPicPr>
          <p:cNvPr id="46" name="Picture 45">
            <a:extLst>
              <a:ext uri="{FF2B5EF4-FFF2-40B4-BE49-F238E27FC236}">
                <a16:creationId xmlns:a16="http://schemas.microsoft.com/office/drawing/2014/main" id="{34BBDD97-CECD-4B1D-8FE4-E5808F38D805}"/>
              </a:ext>
            </a:extLst>
          </p:cNvPr>
          <p:cNvPicPr>
            <a:picLocks noChangeAspect="1"/>
          </p:cNvPicPr>
          <p:nvPr/>
        </p:nvPicPr>
        <p:blipFill>
          <a:blip r:embed="rId2"/>
          <a:stretch>
            <a:fillRect/>
          </a:stretch>
        </p:blipFill>
        <p:spPr>
          <a:xfrm>
            <a:off x="12239827" y="-3188604"/>
            <a:ext cx="1145610" cy="1757043"/>
          </a:xfrm>
          <a:prstGeom prst="rect">
            <a:avLst/>
          </a:prstGeom>
        </p:spPr>
      </p:pic>
      <p:sp>
        <p:nvSpPr>
          <p:cNvPr id="27" name="TextBox 26">
            <a:extLst>
              <a:ext uri="{FF2B5EF4-FFF2-40B4-BE49-F238E27FC236}">
                <a16:creationId xmlns:a16="http://schemas.microsoft.com/office/drawing/2014/main" id="{93103BCF-BE98-46AA-ABA1-F9A676675B34}"/>
              </a:ext>
            </a:extLst>
          </p:cNvPr>
          <p:cNvSpPr txBox="1"/>
          <p:nvPr/>
        </p:nvSpPr>
        <p:spPr>
          <a:xfrm>
            <a:off x="11736647" y="1491871"/>
            <a:ext cx="710867" cy="432298"/>
          </a:xfrm>
          <a:prstGeom prst="rect">
            <a:avLst/>
          </a:prstGeom>
          <a:noFill/>
        </p:spPr>
        <p:txBody>
          <a:bodyPr wrap="square" rtlCol="0">
            <a:spAutoFit/>
          </a:bodyPr>
          <a:lstStyle/>
          <a:p>
            <a:r>
              <a:rPr lang="en-US" sz="2209" dirty="0"/>
              <a:t>(b)</a:t>
            </a:r>
          </a:p>
        </p:txBody>
      </p:sp>
      <p:pic>
        <p:nvPicPr>
          <p:cNvPr id="49" name="Picture 48" descr="Diagram, venn diagram&#10;&#10;Description automatically generated">
            <a:extLst>
              <a:ext uri="{FF2B5EF4-FFF2-40B4-BE49-F238E27FC236}">
                <a16:creationId xmlns:a16="http://schemas.microsoft.com/office/drawing/2014/main" id="{C6686765-92C6-46DF-AA26-C45E491A8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838" y="947883"/>
            <a:ext cx="8829231" cy="3974148"/>
          </a:xfrm>
          <a:prstGeom prst="rect">
            <a:avLst/>
          </a:prstGeom>
        </p:spPr>
      </p:pic>
      <p:pic>
        <p:nvPicPr>
          <p:cNvPr id="51" name="Picture 50" descr="Diagram, venn diagram&#10;&#10;Description automatically generated">
            <a:extLst>
              <a:ext uri="{FF2B5EF4-FFF2-40B4-BE49-F238E27FC236}">
                <a16:creationId xmlns:a16="http://schemas.microsoft.com/office/drawing/2014/main" id="{E2693058-E3FA-41A0-97A4-01ED67EC62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389" y="4461537"/>
            <a:ext cx="8829234" cy="3974150"/>
          </a:xfrm>
          <a:prstGeom prst="rect">
            <a:avLst/>
          </a:prstGeom>
        </p:spPr>
      </p:pic>
      <p:pic>
        <p:nvPicPr>
          <p:cNvPr id="53" name="Picture 52" descr="Diagram, venn diagram&#10;&#10;Description automatically generated">
            <a:extLst>
              <a:ext uri="{FF2B5EF4-FFF2-40B4-BE49-F238E27FC236}">
                <a16:creationId xmlns:a16="http://schemas.microsoft.com/office/drawing/2014/main" id="{842BDBB5-5B3B-43FA-92CC-8B0256A04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986" y="7975195"/>
            <a:ext cx="8829231" cy="3974148"/>
          </a:xfrm>
          <a:prstGeom prst="rect">
            <a:avLst/>
          </a:prstGeom>
        </p:spPr>
      </p:pic>
      <p:sp>
        <p:nvSpPr>
          <p:cNvPr id="26" name="TextBox 25">
            <a:extLst>
              <a:ext uri="{FF2B5EF4-FFF2-40B4-BE49-F238E27FC236}">
                <a16:creationId xmlns:a16="http://schemas.microsoft.com/office/drawing/2014/main" id="{DB9F9643-F150-4843-858F-76D01D5CFD6D}"/>
              </a:ext>
            </a:extLst>
          </p:cNvPr>
          <p:cNvSpPr txBox="1"/>
          <p:nvPr/>
        </p:nvSpPr>
        <p:spPr>
          <a:xfrm>
            <a:off x="6842458" y="-3967603"/>
            <a:ext cx="5031226" cy="602344"/>
          </a:xfrm>
          <a:prstGeom prst="rect">
            <a:avLst/>
          </a:prstGeom>
          <a:noFill/>
        </p:spPr>
        <p:txBody>
          <a:bodyPr wrap="square" rtlCol="0">
            <a:spAutoFit/>
          </a:bodyPr>
          <a:lstStyle/>
          <a:p>
            <a:pPr algn="ctr"/>
            <a:r>
              <a:rPr lang="en-US" sz="3314" b="1" dirty="0"/>
              <a:t>After decontamination</a:t>
            </a:r>
          </a:p>
        </p:txBody>
      </p:sp>
      <p:sp>
        <p:nvSpPr>
          <p:cNvPr id="25" name="TextBox 24">
            <a:extLst>
              <a:ext uri="{FF2B5EF4-FFF2-40B4-BE49-F238E27FC236}">
                <a16:creationId xmlns:a16="http://schemas.microsoft.com/office/drawing/2014/main" id="{E04CCD89-B960-4E1D-829C-35DB2D27815E}"/>
              </a:ext>
            </a:extLst>
          </p:cNvPr>
          <p:cNvSpPr txBox="1"/>
          <p:nvPr/>
        </p:nvSpPr>
        <p:spPr>
          <a:xfrm>
            <a:off x="2150067" y="-3976719"/>
            <a:ext cx="5213243" cy="602344"/>
          </a:xfrm>
          <a:prstGeom prst="rect">
            <a:avLst/>
          </a:prstGeom>
          <a:noFill/>
        </p:spPr>
        <p:txBody>
          <a:bodyPr wrap="square" rtlCol="0">
            <a:spAutoFit/>
          </a:bodyPr>
          <a:lstStyle/>
          <a:p>
            <a:pPr algn="ctr"/>
            <a:r>
              <a:rPr lang="en-US" sz="3314" b="1" dirty="0"/>
              <a:t>Before decontamination</a:t>
            </a:r>
          </a:p>
        </p:txBody>
      </p:sp>
      <p:pic>
        <p:nvPicPr>
          <p:cNvPr id="13" name="Picture 12">
            <a:extLst>
              <a:ext uri="{FF2B5EF4-FFF2-40B4-BE49-F238E27FC236}">
                <a16:creationId xmlns:a16="http://schemas.microsoft.com/office/drawing/2014/main" id="{F6734DC0-5891-4204-951A-B2C706BA79C7}"/>
              </a:ext>
            </a:extLst>
          </p:cNvPr>
          <p:cNvPicPr>
            <a:picLocks noChangeAspect="1"/>
          </p:cNvPicPr>
          <p:nvPr/>
        </p:nvPicPr>
        <p:blipFill>
          <a:blip r:embed="rId5"/>
          <a:stretch>
            <a:fillRect/>
          </a:stretch>
        </p:blipFill>
        <p:spPr>
          <a:xfrm>
            <a:off x="12229702" y="1490609"/>
            <a:ext cx="1852718" cy="1482173"/>
          </a:xfrm>
          <a:prstGeom prst="rect">
            <a:avLst/>
          </a:prstGeom>
        </p:spPr>
      </p:pic>
      <p:pic>
        <p:nvPicPr>
          <p:cNvPr id="11" name="Picture 10">
            <a:extLst>
              <a:ext uri="{FF2B5EF4-FFF2-40B4-BE49-F238E27FC236}">
                <a16:creationId xmlns:a16="http://schemas.microsoft.com/office/drawing/2014/main" id="{36A13613-0CFE-47E4-A566-46710ADEEC2B}"/>
              </a:ext>
            </a:extLst>
          </p:cNvPr>
          <p:cNvPicPr>
            <a:picLocks noChangeAspect="1"/>
          </p:cNvPicPr>
          <p:nvPr/>
        </p:nvPicPr>
        <p:blipFill>
          <a:blip r:embed="rId6"/>
          <a:stretch>
            <a:fillRect/>
          </a:stretch>
        </p:blipFill>
        <p:spPr>
          <a:xfrm>
            <a:off x="12192289" y="5188073"/>
            <a:ext cx="2603155" cy="1683633"/>
          </a:xfrm>
          <a:prstGeom prst="rect">
            <a:avLst/>
          </a:prstGeom>
        </p:spPr>
      </p:pic>
      <p:sp>
        <p:nvSpPr>
          <p:cNvPr id="28" name="TextBox 27">
            <a:extLst>
              <a:ext uri="{FF2B5EF4-FFF2-40B4-BE49-F238E27FC236}">
                <a16:creationId xmlns:a16="http://schemas.microsoft.com/office/drawing/2014/main" id="{F26F8F40-BF43-40DF-BBA7-820B460D2E1B}"/>
              </a:ext>
            </a:extLst>
          </p:cNvPr>
          <p:cNvSpPr txBox="1"/>
          <p:nvPr/>
        </p:nvSpPr>
        <p:spPr>
          <a:xfrm>
            <a:off x="11699233" y="5115657"/>
            <a:ext cx="710867" cy="432298"/>
          </a:xfrm>
          <a:prstGeom prst="rect">
            <a:avLst/>
          </a:prstGeom>
          <a:noFill/>
        </p:spPr>
        <p:txBody>
          <a:bodyPr wrap="square" rtlCol="0">
            <a:spAutoFit/>
          </a:bodyPr>
          <a:lstStyle/>
          <a:p>
            <a:r>
              <a:rPr lang="en-US" sz="2209" dirty="0"/>
              <a:t>(c)</a:t>
            </a:r>
          </a:p>
        </p:txBody>
      </p:sp>
      <p:sp>
        <p:nvSpPr>
          <p:cNvPr id="29" name="TextBox 28">
            <a:extLst>
              <a:ext uri="{FF2B5EF4-FFF2-40B4-BE49-F238E27FC236}">
                <a16:creationId xmlns:a16="http://schemas.microsoft.com/office/drawing/2014/main" id="{576DF2FD-4F49-453C-B603-919CB887DF19}"/>
              </a:ext>
            </a:extLst>
          </p:cNvPr>
          <p:cNvSpPr txBox="1"/>
          <p:nvPr/>
        </p:nvSpPr>
        <p:spPr>
          <a:xfrm>
            <a:off x="11720068" y="8607286"/>
            <a:ext cx="710867" cy="432298"/>
          </a:xfrm>
          <a:prstGeom prst="rect">
            <a:avLst/>
          </a:prstGeom>
          <a:noFill/>
        </p:spPr>
        <p:txBody>
          <a:bodyPr wrap="square" rtlCol="0">
            <a:spAutoFit/>
          </a:bodyPr>
          <a:lstStyle/>
          <a:p>
            <a:r>
              <a:rPr lang="en-US" sz="2209"/>
              <a:t>(d)</a:t>
            </a:r>
            <a:endParaRPr lang="en-US" sz="2209" dirty="0"/>
          </a:p>
        </p:txBody>
      </p:sp>
      <p:pic>
        <p:nvPicPr>
          <p:cNvPr id="43" name="Picture 42">
            <a:extLst>
              <a:ext uri="{FF2B5EF4-FFF2-40B4-BE49-F238E27FC236}">
                <a16:creationId xmlns:a16="http://schemas.microsoft.com/office/drawing/2014/main" id="{FE100BFA-69CA-4262-9461-BD700DFE8151}"/>
              </a:ext>
            </a:extLst>
          </p:cNvPr>
          <p:cNvPicPr>
            <a:picLocks noChangeAspect="1"/>
          </p:cNvPicPr>
          <p:nvPr/>
        </p:nvPicPr>
        <p:blipFill>
          <a:blip r:embed="rId6"/>
          <a:stretch>
            <a:fillRect/>
          </a:stretch>
        </p:blipFill>
        <p:spPr>
          <a:xfrm>
            <a:off x="12191418" y="8680909"/>
            <a:ext cx="2603155" cy="1683633"/>
          </a:xfrm>
          <a:prstGeom prst="rect">
            <a:avLst/>
          </a:prstGeom>
        </p:spPr>
      </p:pic>
      <p:pic>
        <p:nvPicPr>
          <p:cNvPr id="39" name="Picture 38" descr="Scatter chart&#10;&#10;Description automatically generated">
            <a:extLst>
              <a:ext uri="{FF2B5EF4-FFF2-40B4-BE49-F238E27FC236}">
                <a16:creationId xmlns:a16="http://schemas.microsoft.com/office/drawing/2014/main" id="{45D3CBF9-95EE-4F83-89CF-913D4CD2AF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7818" y="-3241017"/>
            <a:ext cx="9154173" cy="4577087"/>
          </a:xfrm>
          <a:prstGeom prst="rect">
            <a:avLst/>
          </a:prstGeom>
        </p:spPr>
      </p:pic>
      <p:sp>
        <p:nvSpPr>
          <p:cNvPr id="22" name="Rectangle 21">
            <a:extLst>
              <a:ext uri="{FF2B5EF4-FFF2-40B4-BE49-F238E27FC236}">
                <a16:creationId xmlns:a16="http://schemas.microsoft.com/office/drawing/2014/main" id="{68E2F2C0-2D4C-401B-8B6C-243CF88B9C69}"/>
              </a:ext>
            </a:extLst>
          </p:cNvPr>
          <p:cNvSpPr/>
          <p:nvPr/>
        </p:nvSpPr>
        <p:spPr>
          <a:xfrm>
            <a:off x="2477822" y="-4050323"/>
            <a:ext cx="4553367" cy="16052549"/>
          </a:xfrm>
          <a:prstGeom prst="rect">
            <a:avLst/>
          </a:prstGeom>
          <a:no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dirty="0"/>
          </a:p>
        </p:txBody>
      </p:sp>
      <p:sp>
        <p:nvSpPr>
          <p:cNvPr id="24" name="Rectangle 23">
            <a:extLst>
              <a:ext uri="{FF2B5EF4-FFF2-40B4-BE49-F238E27FC236}">
                <a16:creationId xmlns:a16="http://schemas.microsoft.com/office/drawing/2014/main" id="{D7A34C34-FBEB-43B7-92EF-57F7F4A02414}"/>
              </a:ext>
            </a:extLst>
          </p:cNvPr>
          <p:cNvSpPr/>
          <p:nvPr/>
        </p:nvSpPr>
        <p:spPr>
          <a:xfrm>
            <a:off x="7031189" y="-4050322"/>
            <a:ext cx="4653764" cy="16052551"/>
          </a:xfrm>
          <a:prstGeom prst="rect">
            <a:avLst/>
          </a:prstGeom>
          <a:noFill/>
          <a:ln w="254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Tree>
    <p:extLst>
      <p:ext uri="{BB962C8B-B14F-4D97-AF65-F5344CB8AC3E}">
        <p14:creationId xmlns:p14="http://schemas.microsoft.com/office/powerpoint/2010/main" val="1133889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3" name="Rectangle 222">
            <a:extLst>
              <a:ext uri="{FF2B5EF4-FFF2-40B4-BE49-F238E27FC236}">
                <a16:creationId xmlns:a16="http://schemas.microsoft.com/office/drawing/2014/main" id="{60AB8E3F-2C72-4B04-9BD1-9A6FED333F25}"/>
              </a:ext>
            </a:extLst>
          </p:cNvPr>
          <p:cNvSpPr/>
          <p:nvPr/>
        </p:nvSpPr>
        <p:spPr>
          <a:xfrm>
            <a:off x="1541156" y="-4231311"/>
            <a:ext cx="10958374" cy="15738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27" name="TextBox 26">
            <a:extLst>
              <a:ext uri="{FF2B5EF4-FFF2-40B4-BE49-F238E27FC236}">
                <a16:creationId xmlns:a16="http://schemas.microsoft.com/office/drawing/2014/main" id="{40D2FA15-5FA5-4F0E-9FB2-E862BDF2F973}"/>
              </a:ext>
            </a:extLst>
          </p:cNvPr>
          <p:cNvSpPr txBox="1"/>
          <p:nvPr/>
        </p:nvSpPr>
        <p:spPr>
          <a:xfrm>
            <a:off x="8795494" y="9675032"/>
            <a:ext cx="1949468" cy="347339"/>
          </a:xfrm>
          <a:prstGeom prst="rect">
            <a:avLst/>
          </a:prstGeom>
          <a:noFill/>
        </p:spPr>
        <p:txBody>
          <a:bodyPr wrap="square" rtlCol="0">
            <a:spAutoFit/>
          </a:bodyPr>
          <a:lstStyle/>
          <a:p>
            <a:r>
              <a:rPr lang="en-US" sz="1657" b="1" dirty="0"/>
              <a:t>Filter 3</a:t>
            </a:r>
          </a:p>
        </p:txBody>
      </p:sp>
      <p:sp>
        <p:nvSpPr>
          <p:cNvPr id="28" name="Rectangle: Rounded Corners 27">
            <a:extLst>
              <a:ext uri="{FF2B5EF4-FFF2-40B4-BE49-F238E27FC236}">
                <a16:creationId xmlns:a16="http://schemas.microsoft.com/office/drawing/2014/main" id="{47981838-5EB8-4064-BC8D-EF2A8B8D3BFD}"/>
              </a:ext>
            </a:extLst>
          </p:cNvPr>
          <p:cNvSpPr/>
          <p:nvPr/>
        </p:nvSpPr>
        <p:spPr>
          <a:xfrm>
            <a:off x="8560617" y="5940660"/>
            <a:ext cx="1632514" cy="510023"/>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dirty="0"/>
          </a:p>
        </p:txBody>
      </p:sp>
      <p:sp>
        <p:nvSpPr>
          <p:cNvPr id="29" name="TextBox 28">
            <a:extLst>
              <a:ext uri="{FF2B5EF4-FFF2-40B4-BE49-F238E27FC236}">
                <a16:creationId xmlns:a16="http://schemas.microsoft.com/office/drawing/2014/main" id="{AFCDAB9C-BBD2-45B9-91C6-C53A3BC8926A}"/>
              </a:ext>
            </a:extLst>
          </p:cNvPr>
          <p:cNvSpPr txBox="1"/>
          <p:nvPr/>
        </p:nvSpPr>
        <p:spPr>
          <a:xfrm>
            <a:off x="8795495" y="5461244"/>
            <a:ext cx="2027273" cy="347339"/>
          </a:xfrm>
          <a:prstGeom prst="rect">
            <a:avLst/>
          </a:prstGeom>
          <a:noFill/>
        </p:spPr>
        <p:txBody>
          <a:bodyPr wrap="square" rtlCol="0">
            <a:spAutoFit/>
          </a:bodyPr>
          <a:lstStyle/>
          <a:p>
            <a:r>
              <a:rPr lang="en-US" sz="1657" b="1" dirty="0"/>
              <a:t>Filter 2</a:t>
            </a:r>
          </a:p>
        </p:txBody>
      </p:sp>
      <p:sp>
        <p:nvSpPr>
          <p:cNvPr id="30" name="Rectangle: Rounded Corners 29">
            <a:extLst>
              <a:ext uri="{FF2B5EF4-FFF2-40B4-BE49-F238E27FC236}">
                <a16:creationId xmlns:a16="http://schemas.microsoft.com/office/drawing/2014/main" id="{EEC2B878-C820-422F-92CE-202118BCAA02}"/>
              </a:ext>
            </a:extLst>
          </p:cNvPr>
          <p:cNvSpPr/>
          <p:nvPr/>
        </p:nvSpPr>
        <p:spPr>
          <a:xfrm>
            <a:off x="8560617" y="-188032"/>
            <a:ext cx="1632514" cy="927635"/>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31" name="TextBox 30">
            <a:extLst>
              <a:ext uri="{FF2B5EF4-FFF2-40B4-BE49-F238E27FC236}">
                <a16:creationId xmlns:a16="http://schemas.microsoft.com/office/drawing/2014/main" id="{BF875605-0F3C-4423-AB6C-7D4EF99B20DA}"/>
              </a:ext>
            </a:extLst>
          </p:cNvPr>
          <p:cNvSpPr txBox="1"/>
          <p:nvPr/>
        </p:nvSpPr>
        <p:spPr>
          <a:xfrm>
            <a:off x="8777772" y="-697086"/>
            <a:ext cx="1949468" cy="347339"/>
          </a:xfrm>
          <a:prstGeom prst="rect">
            <a:avLst/>
          </a:prstGeom>
          <a:noFill/>
        </p:spPr>
        <p:txBody>
          <a:bodyPr wrap="square" rtlCol="0">
            <a:spAutoFit/>
          </a:bodyPr>
          <a:lstStyle/>
          <a:p>
            <a:r>
              <a:rPr lang="en-US" sz="1657" b="1" dirty="0"/>
              <a:t>Filter 1</a:t>
            </a:r>
          </a:p>
        </p:txBody>
      </p:sp>
      <p:sp>
        <p:nvSpPr>
          <p:cNvPr id="34" name="TextBox 33">
            <a:extLst>
              <a:ext uri="{FF2B5EF4-FFF2-40B4-BE49-F238E27FC236}">
                <a16:creationId xmlns:a16="http://schemas.microsoft.com/office/drawing/2014/main" id="{B7D33D0D-F848-4E78-B0AF-FE4E60E505E2}"/>
              </a:ext>
            </a:extLst>
          </p:cNvPr>
          <p:cNvSpPr txBox="1"/>
          <p:nvPr/>
        </p:nvSpPr>
        <p:spPr>
          <a:xfrm>
            <a:off x="8398106" y="-154252"/>
            <a:ext cx="1949468" cy="602344"/>
          </a:xfrm>
          <a:prstGeom prst="rect">
            <a:avLst/>
          </a:prstGeom>
          <a:noFill/>
        </p:spPr>
        <p:txBody>
          <a:bodyPr wrap="square" rtlCol="0">
            <a:spAutoFit/>
          </a:bodyPr>
          <a:lstStyle/>
          <a:p>
            <a:pPr algn="ctr"/>
            <a:r>
              <a:rPr lang="en-US" sz="1657" dirty="0"/>
              <a:t>Differential prevalence</a:t>
            </a:r>
          </a:p>
        </p:txBody>
      </p:sp>
      <p:sp>
        <p:nvSpPr>
          <p:cNvPr id="35" name="TextBox 34">
            <a:extLst>
              <a:ext uri="{FF2B5EF4-FFF2-40B4-BE49-F238E27FC236}">
                <a16:creationId xmlns:a16="http://schemas.microsoft.com/office/drawing/2014/main" id="{5E7A8845-272F-4DA3-A3D9-AD2EB0F082E9}"/>
              </a:ext>
            </a:extLst>
          </p:cNvPr>
          <p:cNvSpPr txBox="1"/>
          <p:nvPr/>
        </p:nvSpPr>
        <p:spPr>
          <a:xfrm>
            <a:off x="8574370" y="5945107"/>
            <a:ext cx="1803325" cy="347339"/>
          </a:xfrm>
          <a:prstGeom prst="rect">
            <a:avLst/>
          </a:prstGeom>
          <a:noFill/>
        </p:spPr>
        <p:txBody>
          <a:bodyPr wrap="square" rtlCol="0">
            <a:spAutoFit/>
          </a:bodyPr>
          <a:lstStyle/>
          <a:p>
            <a:r>
              <a:rPr lang="en-US" sz="1657" dirty="0"/>
              <a:t>Correlation</a:t>
            </a:r>
          </a:p>
        </p:txBody>
      </p:sp>
      <p:grpSp>
        <p:nvGrpSpPr>
          <p:cNvPr id="73" name="Group 72">
            <a:extLst>
              <a:ext uri="{FF2B5EF4-FFF2-40B4-BE49-F238E27FC236}">
                <a16:creationId xmlns:a16="http://schemas.microsoft.com/office/drawing/2014/main" id="{7E474CC2-D2F5-4F5B-800B-9BCADB9CEC24}"/>
              </a:ext>
            </a:extLst>
          </p:cNvPr>
          <p:cNvGrpSpPr/>
          <p:nvPr/>
        </p:nvGrpSpPr>
        <p:grpSpPr>
          <a:xfrm>
            <a:off x="7814680" y="-3776728"/>
            <a:ext cx="2734160" cy="927635"/>
            <a:chOff x="1233880" y="1021528"/>
            <a:chExt cx="1484953" cy="503809"/>
          </a:xfrm>
        </p:grpSpPr>
        <p:sp>
          <p:nvSpPr>
            <p:cNvPr id="32" name="Rectangle: Rounded Corners 31">
              <a:extLst>
                <a:ext uri="{FF2B5EF4-FFF2-40B4-BE49-F238E27FC236}">
                  <a16:creationId xmlns:a16="http://schemas.microsoft.com/office/drawing/2014/main" id="{FD1542BF-FDDA-4BB6-921E-E285DE9AF446}"/>
                </a:ext>
              </a:extLst>
            </p:cNvPr>
            <p:cNvSpPr/>
            <p:nvPr/>
          </p:nvSpPr>
          <p:spPr>
            <a:xfrm>
              <a:off x="1324149" y="1021528"/>
              <a:ext cx="1293925" cy="50380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36" name="TextBox 35">
              <a:extLst>
                <a:ext uri="{FF2B5EF4-FFF2-40B4-BE49-F238E27FC236}">
                  <a16:creationId xmlns:a16="http://schemas.microsoft.com/office/drawing/2014/main" id="{71A51930-79E5-49E0-BDFC-23F56863D4AE}"/>
                </a:ext>
              </a:extLst>
            </p:cNvPr>
            <p:cNvSpPr txBox="1"/>
            <p:nvPr/>
          </p:nvSpPr>
          <p:spPr>
            <a:xfrm>
              <a:off x="1233880" y="1038272"/>
              <a:ext cx="1484953" cy="188644"/>
            </a:xfrm>
            <a:prstGeom prst="rect">
              <a:avLst/>
            </a:prstGeom>
            <a:noFill/>
          </p:spPr>
          <p:txBody>
            <a:bodyPr wrap="square" rtlCol="0">
              <a:spAutoFit/>
            </a:bodyPr>
            <a:lstStyle/>
            <a:p>
              <a:pPr algn="ctr"/>
              <a:r>
                <a:rPr lang="en-US" sz="1657" dirty="0"/>
                <a:t>Apply abundance thresholds</a:t>
              </a:r>
            </a:p>
          </p:txBody>
        </p:sp>
      </p:grpSp>
      <p:cxnSp>
        <p:nvCxnSpPr>
          <p:cNvPr id="37" name="Straight Arrow Connector 36">
            <a:extLst>
              <a:ext uri="{FF2B5EF4-FFF2-40B4-BE49-F238E27FC236}">
                <a16:creationId xmlns:a16="http://schemas.microsoft.com/office/drawing/2014/main" id="{B1E89DA0-B157-49C4-8EC1-93CF8D4F854B}"/>
              </a:ext>
            </a:extLst>
          </p:cNvPr>
          <p:cNvCxnSpPr>
            <a:cxnSpLocks/>
          </p:cNvCxnSpPr>
          <p:nvPr/>
        </p:nvCxnSpPr>
        <p:spPr>
          <a:xfrm>
            <a:off x="9318441" y="-2849095"/>
            <a:ext cx="0" cy="2152008"/>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C460093-E663-4C1E-9419-B657F5071880}"/>
              </a:ext>
            </a:extLst>
          </p:cNvPr>
          <p:cNvCxnSpPr>
            <a:cxnSpLocks/>
            <a:stCxn id="34" idx="2"/>
          </p:cNvCxnSpPr>
          <p:nvPr/>
        </p:nvCxnSpPr>
        <p:spPr>
          <a:xfrm flipH="1">
            <a:off x="9366477" y="448092"/>
            <a:ext cx="6363" cy="4945737"/>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D943785D-F4DB-4AC8-BC45-8BB845A9525B}"/>
              </a:ext>
            </a:extLst>
          </p:cNvPr>
          <p:cNvCxnSpPr>
            <a:cxnSpLocks/>
            <a:stCxn id="28" idx="2"/>
          </p:cNvCxnSpPr>
          <p:nvPr/>
        </p:nvCxnSpPr>
        <p:spPr>
          <a:xfrm>
            <a:off x="9376874" y="6450682"/>
            <a:ext cx="0" cy="3111607"/>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grpSp>
        <p:nvGrpSpPr>
          <p:cNvPr id="151" name="Group 150">
            <a:extLst>
              <a:ext uri="{FF2B5EF4-FFF2-40B4-BE49-F238E27FC236}">
                <a16:creationId xmlns:a16="http://schemas.microsoft.com/office/drawing/2014/main" id="{B0EF9EDA-270A-4D1A-A02D-ACC70D3D6931}"/>
              </a:ext>
            </a:extLst>
          </p:cNvPr>
          <p:cNvGrpSpPr/>
          <p:nvPr/>
        </p:nvGrpSpPr>
        <p:grpSpPr>
          <a:xfrm>
            <a:off x="8423111" y="10186583"/>
            <a:ext cx="1954585" cy="562336"/>
            <a:chOff x="1249493" y="4475005"/>
            <a:chExt cx="1061557" cy="744026"/>
          </a:xfrm>
        </p:grpSpPr>
        <p:sp>
          <p:nvSpPr>
            <p:cNvPr id="26" name="Rectangle: Rounded Corners 25">
              <a:extLst>
                <a:ext uri="{FF2B5EF4-FFF2-40B4-BE49-F238E27FC236}">
                  <a16:creationId xmlns:a16="http://schemas.microsoft.com/office/drawing/2014/main" id="{95AF75B5-E06B-4FCC-AD67-5D315354963D}"/>
                </a:ext>
              </a:extLst>
            </p:cNvPr>
            <p:cNvSpPr/>
            <p:nvPr/>
          </p:nvSpPr>
          <p:spPr>
            <a:xfrm>
              <a:off x="1376909" y="4475005"/>
              <a:ext cx="779668" cy="744026"/>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40" name="TextBox 39">
              <a:extLst>
                <a:ext uri="{FF2B5EF4-FFF2-40B4-BE49-F238E27FC236}">
                  <a16:creationId xmlns:a16="http://schemas.microsoft.com/office/drawing/2014/main" id="{34E2B6BD-6325-4141-92E4-5BF9A40320C1}"/>
                </a:ext>
              </a:extLst>
            </p:cNvPr>
            <p:cNvSpPr txBox="1"/>
            <p:nvPr/>
          </p:nvSpPr>
          <p:spPr>
            <a:xfrm>
              <a:off x="1249493" y="4480891"/>
              <a:ext cx="1061557" cy="459564"/>
            </a:xfrm>
            <a:prstGeom prst="rect">
              <a:avLst/>
            </a:prstGeom>
            <a:noFill/>
          </p:spPr>
          <p:txBody>
            <a:bodyPr wrap="square" rtlCol="0">
              <a:spAutoFit/>
            </a:bodyPr>
            <a:lstStyle/>
            <a:p>
              <a:pPr algn="ctr"/>
              <a:r>
                <a:rPr lang="en-US" sz="1657" dirty="0"/>
                <a:t>Batch filter</a:t>
              </a:r>
            </a:p>
          </p:txBody>
        </p:sp>
      </p:grpSp>
      <p:cxnSp>
        <p:nvCxnSpPr>
          <p:cNvPr id="43" name="Straight Arrow Connector 42">
            <a:extLst>
              <a:ext uri="{FF2B5EF4-FFF2-40B4-BE49-F238E27FC236}">
                <a16:creationId xmlns:a16="http://schemas.microsoft.com/office/drawing/2014/main" id="{4131E93A-A6EC-432A-86AB-4FDDD7122118}"/>
              </a:ext>
            </a:extLst>
          </p:cNvPr>
          <p:cNvCxnSpPr>
            <a:cxnSpLocks/>
            <a:stCxn id="26" idx="1"/>
            <a:endCxn id="25" idx="3"/>
          </p:cNvCxnSpPr>
          <p:nvPr/>
        </p:nvCxnSpPr>
        <p:spPr>
          <a:xfrm flipH="1" flipV="1">
            <a:off x="7349565" y="10466370"/>
            <a:ext cx="1308150" cy="1381"/>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grpSp>
        <p:nvGrpSpPr>
          <p:cNvPr id="155" name="Group 154">
            <a:extLst>
              <a:ext uri="{FF2B5EF4-FFF2-40B4-BE49-F238E27FC236}">
                <a16:creationId xmlns:a16="http://schemas.microsoft.com/office/drawing/2014/main" id="{BCCC127C-6325-420F-A14B-CB037415D0E3}"/>
              </a:ext>
            </a:extLst>
          </p:cNvPr>
          <p:cNvGrpSpPr/>
          <p:nvPr/>
        </p:nvGrpSpPr>
        <p:grpSpPr>
          <a:xfrm>
            <a:off x="5629584" y="9962969"/>
            <a:ext cx="1719981" cy="1006799"/>
            <a:chOff x="1063422" y="5884148"/>
            <a:chExt cx="1392752" cy="546804"/>
          </a:xfrm>
        </p:grpSpPr>
        <p:sp>
          <p:nvSpPr>
            <p:cNvPr id="25" name="Rectangle: Rounded Corners 24">
              <a:extLst>
                <a:ext uri="{FF2B5EF4-FFF2-40B4-BE49-F238E27FC236}">
                  <a16:creationId xmlns:a16="http://schemas.microsoft.com/office/drawing/2014/main" id="{03AA3B6F-6755-4FAC-875D-5D732D0FD2C7}"/>
                </a:ext>
              </a:extLst>
            </p:cNvPr>
            <p:cNvSpPr/>
            <p:nvPr/>
          </p:nvSpPr>
          <p:spPr>
            <a:xfrm>
              <a:off x="1077312" y="5884148"/>
              <a:ext cx="1378862" cy="546804"/>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44" name="TextBox 43">
              <a:extLst>
                <a:ext uri="{FF2B5EF4-FFF2-40B4-BE49-F238E27FC236}">
                  <a16:creationId xmlns:a16="http://schemas.microsoft.com/office/drawing/2014/main" id="{C37E17D1-B3E7-4DB3-A2F3-2ACB1791FC61}"/>
                </a:ext>
              </a:extLst>
            </p:cNvPr>
            <p:cNvSpPr txBox="1"/>
            <p:nvPr/>
          </p:nvSpPr>
          <p:spPr>
            <a:xfrm>
              <a:off x="1063422" y="5926717"/>
              <a:ext cx="1352007" cy="327140"/>
            </a:xfrm>
            <a:prstGeom prst="rect">
              <a:avLst/>
            </a:prstGeom>
            <a:noFill/>
          </p:spPr>
          <p:txBody>
            <a:bodyPr wrap="square" rtlCol="0">
              <a:spAutoFit/>
            </a:bodyPr>
            <a:lstStyle/>
            <a:p>
              <a:pPr algn="ctr"/>
              <a:r>
                <a:rPr lang="en-US" sz="1657" dirty="0"/>
                <a:t>Max read count filter</a:t>
              </a:r>
            </a:p>
          </p:txBody>
        </p:sp>
      </p:grpSp>
      <p:sp>
        <p:nvSpPr>
          <p:cNvPr id="45" name="TextBox 44">
            <a:extLst>
              <a:ext uri="{FF2B5EF4-FFF2-40B4-BE49-F238E27FC236}">
                <a16:creationId xmlns:a16="http://schemas.microsoft.com/office/drawing/2014/main" id="{017D2522-C5BA-4C22-86BD-47F160B525FA}"/>
              </a:ext>
            </a:extLst>
          </p:cNvPr>
          <p:cNvSpPr txBox="1"/>
          <p:nvPr/>
        </p:nvSpPr>
        <p:spPr>
          <a:xfrm>
            <a:off x="5908627" y="9492138"/>
            <a:ext cx="1949468" cy="347339"/>
          </a:xfrm>
          <a:prstGeom prst="rect">
            <a:avLst/>
          </a:prstGeom>
          <a:noFill/>
        </p:spPr>
        <p:txBody>
          <a:bodyPr wrap="square" rtlCol="0">
            <a:spAutoFit/>
          </a:bodyPr>
          <a:lstStyle/>
          <a:p>
            <a:r>
              <a:rPr lang="en-US" sz="1657" b="1" dirty="0"/>
              <a:t>Filter 4</a:t>
            </a:r>
          </a:p>
        </p:txBody>
      </p:sp>
      <p:pic>
        <p:nvPicPr>
          <p:cNvPr id="158" name="Picture 157" descr="Chart, bar chart, waterfall chart&#10;&#10;Description automatically generated">
            <a:extLst>
              <a:ext uri="{FF2B5EF4-FFF2-40B4-BE49-F238E27FC236}">
                <a16:creationId xmlns:a16="http://schemas.microsoft.com/office/drawing/2014/main" id="{C4F47D7A-9B24-431C-B9E1-176D5256C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757" y="-2672153"/>
            <a:ext cx="4282947" cy="4282947"/>
          </a:xfrm>
          <a:prstGeom prst="rect">
            <a:avLst/>
          </a:prstGeom>
          <a:ln>
            <a:solidFill>
              <a:schemeClr val="tx1"/>
            </a:solidFill>
          </a:ln>
        </p:spPr>
      </p:pic>
      <p:pic>
        <p:nvPicPr>
          <p:cNvPr id="161" name="Picture 160" descr="Chart, timeline&#10;&#10;Description automatically generated">
            <a:extLst>
              <a:ext uri="{FF2B5EF4-FFF2-40B4-BE49-F238E27FC236}">
                <a16:creationId xmlns:a16="http://schemas.microsoft.com/office/drawing/2014/main" id="{F38BCF36-9F2B-4D7E-851B-FCDD4EC30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959" y="3441652"/>
            <a:ext cx="5943971" cy="5943971"/>
          </a:xfrm>
          <a:prstGeom prst="rect">
            <a:avLst/>
          </a:prstGeom>
          <a:ln>
            <a:solidFill>
              <a:schemeClr val="tx1"/>
            </a:solidFill>
          </a:ln>
        </p:spPr>
      </p:pic>
      <p:grpSp>
        <p:nvGrpSpPr>
          <p:cNvPr id="172" name="Group 171">
            <a:extLst>
              <a:ext uri="{FF2B5EF4-FFF2-40B4-BE49-F238E27FC236}">
                <a16:creationId xmlns:a16="http://schemas.microsoft.com/office/drawing/2014/main" id="{5270C507-6ABB-4B07-86C7-AB566D1462AC}"/>
              </a:ext>
            </a:extLst>
          </p:cNvPr>
          <p:cNvGrpSpPr/>
          <p:nvPr/>
        </p:nvGrpSpPr>
        <p:grpSpPr>
          <a:xfrm>
            <a:off x="5601800" y="-3758341"/>
            <a:ext cx="1815276" cy="850038"/>
            <a:chOff x="1353734" y="363748"/>
            <a:chExt cx="985897" cy="461665"/>
          </a:xfrm>
        </p:grpSpPr>
        <p:sp>
          <p:nvSpPr>
            <p:cNvPr id="163" name="Rectangle: Rounded Corners 162">
              <a:extLst>
                <a:ext uri="{FF2B5EF4-FFF2-40B4-BE49-F238E27FC236}">
                  <a16:creationId xmlns:a16="http://schemas.microsoft.com/office/drawing/2014/main" id="{C1E0CDF1-E89E-48D6-B39C-088E2965D44E}"/>
                </a:ext>
              </a:extLst>
            </p:cNvPr>
            <p:cNvSpPr/>
            <p:nvPr/>
          </p:nvSpPr>
          <p:spPr>
            <a:xfrm>
              <a:off x="1397508" y="363748"/>
              <a:ext cx="898351" cy="46166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7"/>
            </a:p>
          </p:txBody>
        </p:sp>
        <p:sp>
          <p:nvSpPr>
            <p:cNvPr id="165" name="TextBox 164">
              <a:extLst>
                <a:ext uri="{FF2B5EF4-FFF2-40B4-BE49-F238E27FC236}">
                  <a16:creationId xmlns:a16="http://schemas.microsoft.com/office/drawing/2014/main" id="{DC66755A-B9E7-41BC-A1AB-A248C6382005}"/>
                </a:ext>
              </a:extLst>
            </p:cNvPr>
            <p:cNvSpPr txBox="1"/>
            <p:nvPr/>
          </p:nvSpPr>
          <p:spPr>
            <a:xfrm>
              <a:off x="1353734" y="363748"/>
              <a:ext cx="985897" cy="173251"/>
            </a:xfrm>
            <a:prstGeom prst="rect">
              <a:avLst/>
            </a:prstGeom>
            <a:noFill/>
          </p:spPr>
          <p:txBody>
            <a:bodyPr wrap="square" rtlCol="0">
              <a:spAutoFit/>
            </a:bodyPr>
            <a:lstStyle/>
            <a:p>
              <a:pPr algn="ctr"/>
              <a:r>
                <a:rPr lang="en-US" sz="1473" dirty="0"/>
                <a:t>Kraken2 classification</a:t>
              </a:r>
            </a:p>
          </p:txBody>
        </p:sp>
      </p:grpSp>
      <p:sp>
        <p:nvSpPr>
          <p:cNvPr id="179" name="TextBox 178">
            <a:extLst>
              <a:ext uri="{FF2B5EF4-FFF2-40B4-BE49-F238E27FC236}">
                <a16:creationId xmlns:a16="http://schemas.microsoft.com/office/drawing/2014/main" id="{D97A76A7-CD29-48E4-80C2-C0DC75A5EA3A}"/>
              </a:ext>
            </a:extLst>
          </p:cNvPr>
          <p:cNvSpPr txBox="1"/>
          <p:nvPr/>
        </p:nvSpPr>
        <p:spPr>
          <a:xfrm>
            <a:off x="10405638" y="-3604229"/>
            <a:ext cx="2093891" cy="375616"/>
          </a:xfrm>
          <a:prstGeom prst="rect">
            <a:avLst/>
          </a:prstGeom>
          <a:noFill/>
        </p:spPr>
        <p:txBody>
          <a:bodyPr wrap="square" rtlCol="0">
            <a:spAutoFit/>
          </a:bodyPr>
          <a:lstStyle/>
          <a:p>
            <a:r>
              <a:rPr lang="en-US" sz="1841" dirty="0">
                <a:solidFill>
                  <a:srgbClr val="FF0000"/>
                </a:solidFill>
              </a:rPr>
              <a:t>564 species</a:t>
            </a:r>
          </a:p>
        </p:txBody>
      </p:sp>
      <p:cxnSp>
        <p:nvCxnSpPr>
          <p:cNvPr id="181" name="Straight Arrow Connector 180">
            <a:extLst>
              <a:ext uri="{FF2B5EF4-FFF2-40B4-BE49-F238E27FC236}">
                <a16:creationId xmlns:a16="http://schemas.microsoft.com/office/drawing/2014/main" id="{FF5A50A1-E881-4396-B187-55C944ADCB78}"/>
              </a:ext>
            </a:extLst>
          </p:cNvPr>
          <p:cNvCxnSpPr>
            <a:cxnSpLocks/>
          </p:cNvCxnSpPr>
          <p:nvPr/>
        </p:nvCxnSpPr>
        <p:spPr>
          <a:xfrm flipV="1">
            <a:off x="5514340" y="-2160293"/>
            <a:ext cx="0" cy="1007011"/>
          </a:xfrm>
          <a:prstGeom prst="straightConnector1">
            <a:avLst/>
          </a:prstGeom>
          <a:ln w="158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07F927DF-12AB-4C72-A964-9956F469DD4A}"/>
              </a:ext>
            </a:extLst>
          </p:cNvPr>
          <p:cNvSpPr txBox="1"/>
          <p:nvPr/>
        </p:nvSpPr>
        <p:spPr>
          <a:xfrm>
            <a:off x="10251627" y="-17118"/>
            <a:ext cx="2093891" cy="375616"/>
          </a:xfrm>
          <a:prstGeom prst="rect">
            <a:avLst/>
          </a:prstGeom>
          <a:noFill/>
        </p:spPr>
        <p:txBody>
          <a:bodyPr wrap="square" rtlCol="0">
            <a:spAutoFit/>
          </a:bodyPr>
          <a:lstStyle/>
          <a:p>
            <a:r>
              <a:rPr lang="en-US" sz="1841" dirty="0">
                <a:solidFill>
                  <a:srgbClr val="FF0000"/>
                </a:solidFill>
              </a:rPr>
              <a:t>478 species</a:t>
            </a:r>
          </a:p>
        </p:txBody>
      </p:sp>
      <p:sp>
        <p:nvSpPr>
          <p:cNvPr id="185" name="TextBox 184">
            <a:extLst>
              <a:ext uri="{FF2B5EF4-FFF2-40B4-BE49-F238E27FC236}">
                <a16:creationId xmlns:a16="http://schemas.microsoft.com/office/drawing/2014/main" id="{6BBFB701-EFDE-4730-8214-8D90661F3BA1}"/>
              </a:ext>
            </a:extLst>
          </p:cNvPr>
          <p:cNvSpPr txBox="1"/>
          <p:nvPr/>
        </p:nvSpPr>
        <p:spPr>
          <a:xfrm>
            <a:off x="10251627" y="5885369"/>
            <a:ext cx="2093891" cy="375616"/>
          </a:xfrm>
          <a:prstGeom prst="rect">
            <a:avLst/>
          </a:prstGeom>
          <a:noFill/>
        </p:spPr>
        <p:txBody>
          <a:bodyPr wrap="square" rtlCol="0">
            <a:spAutoFit/>
          </a:bodyPr>
          <a:lstStyle/>
          <a:p>
            <a:r>
              <a:rPr lang="en-US" sz="1841" dirty="0">
                <a:solidFill>
                  <a:srgbClr val="FF0000"/>
                </a:solidFill>
              </a:rPr>
              <a:t>434 species</a:t>
            </a:r>
          </a:p>
        </p:txBody>
      </p:sp>
      <p:sp>
        <p:nvSpPr>
          <p:cNvPr id="186" name="TextBox 185">
            <a:extLst>
              <a:ext uri="{FF2B5EF4-FFF2-40B4-BE49-F238E27FC236}">
                <a16:creationId xmlns:a16="http://schemas.microsoft.com/office/drawing/2014/main" id="{03813EE8-D06A-4AF9-A7FE-78CB47ACF7EB}"/>
              </a:ext>
            </a:extLst>
          </p:cNvPr>
          <p:cNvSpPr txBox="1"/>
          <p:nvPr/>
        </p:nvSpPr>
        <p:spPr>
          <a:xfrm>
            <a:off x="10167445" y="10182226"/>
            <a:ext cx="2093891" cy="375616"/>
          </a:xfrm>
          <a:prstGeom prst="rect">
            <a:avLst/>
          </a:prstGeom>
          <a:noFill/>
        </p:spPr>
        <p:txBody>
          <a:bodyPr wrap="square" rtlCol="0">
            <a:spAutoFit/>
          </a:bodyPr>
          <a:lstStyle/>
          <a:p>
            <a:r>
              <a:rPr lang="en-US" sz="1841" dirty="0">
                <a:solidFill>
                  <a:srgbClr val="FF0000"/>
                </a:solidFill>
              </a:rPr>
              <a:t>176 species</a:t>
            </a:r>
          </a:p>
        </p:txBody>
      </p:sp>
      <p:sp>
        <p:nvSpPr>
          <p:cNvPr id="187" name="TextBox 186">
            <a:extLst>
              <a:ext uri="{FF2B5EF4-FFF2-40B4-BE49-F238E27FC236}">
                <a16:creationId xmlns:a16="http://schemas.microsoft.com/office/drawing/2014/main" id="{01415386-4C51-4660-971C-91453723B8FA}"/>
              </a:ext>
            </a:extLst>
          </p:cNvPr>
          <p:cNvSpPr txBox="1"/>
          <p:nvPr/>
        </p:nvSpPr>
        <p:spPr>
          <a:xfrm>
            <a:off x="5620968" y="10940723"/>
            <a:ext cx="2093891" cy="375616"/>
          </a:xfrm>
          <a:prstGeom prst="rect">
            <a:avLst/>
          </a:prstGeom>
          <a:noFill/>
        </p:spPr>
        <p:txBody>
          <a:bodyPr wrap="square" rtlCol="0">
            <a:spAutoFit/>
          </a:bodyPr>
          <a:lstStyle/>
          <a:p>
            <a:r>
              <a:rPr lang="en-US" sz="1841" dirty="0">
                <a:solidFill>
                  <a:srgbClr val="FF0000"/>
                </a:solidFill>
              </a:rPr>
              <a:t>125 species</a:t>
            </a:r>
          </a:p>
        </p:txBody>
      </p:sp>
      <p:sp>
        <p:nvSpPr>
          <p:cNvPr id="197" name="TextBox 196">
            <a:extLst>
              <a:ext uri="{FF2B5EF4-FFF2-40B4-BE49-F238E27FC236}">
                <a16:creationId xmlns:a16="http://schemas.microsoft.com/office/drawing/2014/main" id="{138B5DB0-E680-4988-8FC7-82651E7F24EE}"/>
              </a:ext>
            </a:extLst>
          </p:cNvPr>
          <p:cNvSpPr txBox="1"/>
          <p:nvPr/>
        </p:nvSpPr>
        <p:spPr>
          <a:xfrm>
            <a:off x="4517593" y="-46346"/>
            <a:ext cx="996748" cy="375616"/>
          </a:xfrm>
          <a:prstGeom prst="rect">
            <a:avLst/>
          </a:prstGeom>
          <a:noFill/>
        </p:spPr>
        <p:txBody>
          <a:bodyPr wrap="square" rtlCol="0">
            <a:spAutoFit/>
          </a:bodyPr>
          <a:lstStyle/>
          <a:p>
            <a:r>
              <a:rPr lang="en-US" sz="1841" dirty="0">
                <a:solidFill>
                  <a:srgbClr val="FF0000"/>
                </a:solidFill>
              </a:rPr>
              <a:t>&gt; 2-fold</a:t>
            </a:r>
          </a:p>
        </p:txBody>
      </p:sp>
      <p:sp>
        <p:nvSpPr>
          <p:cNvPr id="198" name="TextBox 197">
            <a:extLst>
              <a:ext uri="{FF2B5EF4-FFF2-40B4-BE49-F238E27FC236}">
                <a16:creationId xmlns:a16="http://schemas.microsoft.com/office/drawing/2014/main" id="{956FB781-A85B-4414-994D-E6560AD2A435}"/>
              </a:ext>
            </a:extLst>
          </p:cNvPr>
          <p:cNvSpPr txBox="1"/>
          <p:nvPr/>
        </p:nvSpPr>
        <p:spPr>
          <a:xfrm>
            <a:off x="3889330" y="-2326016"/>
            <a:ext cx="996748" cy="545662"/>
          </a:xfrm>
          <a:prstGeom prst="rect">
            <a:avLst/>
          </a:prstGeom>
          <a:noFill/>
        </p:spPr>
        <p:txBody>
          <a:bodyPr wrap="square" rtlCol="0">
            <a:spAutoFit/>
          </a:bodyPr>
          <a:lstStyle/>
          <a:p>
            <a:r>
              <a:rPr lang="en-US" sz="1473" b="1" dirty="0">
                <a:solidFill>
                  <a:srgbClr val="C00000"/>
                </a:solidFill>
              </a:rPr>
              <a:t>Contaminant</a:t>
            </a:r>
          </a:p>
        </p:txBody>
      </p:sp>
      <p:sp>
        <p:nvSpPr>
          <p:cNvPr id="199" name="TextBox 198">
            <a:extLst>
              <a:ext uri="{FF2B5EF4-FFF2-40B4-BE49-F238E27FC236}">
                <a16:creationId xmlns:a16="http://schemas.microsoft.com/office/drawing/2014/main" id="{3C23AF8D-4F3D-4F21-A848-770DA0A133AB}"/>
              </a:ext>
            </a:extLst>
          </p:cNvPr>
          <p:cNvSpPr txBox="1"/>
          <p:nvPr/>
        </p:nvSpPr>
        <p:spPr>
          <a:xfrm>
            <a:off x="6859249" y="-2319000"/>
            <a:ext cx="1315379" cy="545662"/>
          </a:xfrm>
          <a:prstGeom prst="rect">
            <a:avLst/>
          </a:prstGeom>
          <a:noFill/>
        </p:spPr>
        <p:txBody>
          <a:bodyPr wrap="square" rtlCol="0">
            <a:spAutoFit/>
          </a:bodyPr>
          <a:lstStyle/>
          <a:p>
            <a:r>
              <a:rPr lang="en-US" sz="1473" b="1" dirty="0">
                <a:solidFill>
                  <a:schemeClr val="accent6">
                    <a:lumMod val="75000"/>
                  </a:schemeClr>
                </a:solidFill>
              </a:rPr>
              <a:t>Non-contaminant</a:t>
            </a:r>
          </a:p>
        </p:txBody>
      </p:sp>
      <p:sp>
        <p:nvSpPr>
          <p:cNvPr id="215" name="TextBox 214">
            <a:extLst>
              <a:ext uri="{FF2B5EF4-FFF2-40B4-BE49-F238E27FC236}">
                <a16:creationId xmlns:a16="http://schemas.microsoft.com/office/drawing/2014/main" id="{7703328E-07EA-4E44-8C31-C294112F24A6}"/>
              </a:ext>
            </a:extLst>
          </p:cNvPr>
          <p:cNvSpPr txBox="1"/>
          <p:nvPr/>
        </p:nvSpPr>
        <p:spPr>
          <a:xfrm>
            <a:off x="5554306" y="-4231313"/>
            <a:ext cx="2093891" cy="375616"/>
          </a:xfrm>
          <a:prstGeom prst="rect">
            <a:avLst/>
          </a:prstGeom>
          <a:noFill/>
        </p:spPr>
        <p:txBody>
          <a:bodyPr wrap="square" rtlCol="0">
            <a:spAutoFit/>
          </a:bodyPr>
          <a:lstStyle/>
          <a:p>
            <a:r>
              <a:rPr lang="en-US" sz="1841" dirty="0">
                <a:solidFill>
                  <a:srgbClr val="FF0000"/>
                </a:solidFill>
              </a:rPr>
              <a:t>5199 species</a:t>
            </a:r>
          </a:p>
        </p:txBody>
      </p:sp>
      <p:sp>
        <p:nvSpPr>
          <p:cNvPr id="216" name="TextBox 215">
            <a:extLst>
              <a:ext uri="{FF2B5EF4-FFF2-40B4-BE49-F238E27FC236}">
                <a16:creationId xmlns:a16="http://schemas.microsoft.com/office/drawing/2014/main" id="{0C6A8109-9CCE-4BCC-980C-F3486829266E}"/>
              </a:ext>
            </a:extLst>
          </p:cNvPr>
          <p:cNvSpPr txBox="1"/>
          <p:nvPr/>
        </p:nvSpPr>
        <p:spPr>
          <a:xfrm>
            <a:off x="2288960" y="-3844292"/>
            <a:ext cx="2818706" cy="658898"/>
          </a:xfrm>
          <a:prstGeom prst="rect">
            <a:avLst/>
          </a:prstGeom>
          <a:noFill/>
        </p:spPr>
        <p:txBody>
          <a:bodyPr wrap="square" rtlCol="0">
            <a:spAutoFit/>
          </a:bodyPr>
          <a:lstStyle/>
          <a:p>
            <a:pPr algn="ctr"/>
            <a:r>
              <a:rPr lang="en-US" sz="1841" dirty="0"/>
              <a:t>Pre-processed </a:t>
            </a:r>
            <a:r>
              <a:rPr lang="en-US" sz="1841" dirty="0" err="1"/>
              <a:t>Fastqs</a:t>
            </a:r>
            <a:r>
              <a:rPr lang="en-US" sz="1841" dirty="0"/>
              <a:t> (n = 9706)</a:t>
            </a:r>
          </a:p>
        </p:txBody>
      </p:sp>
      <p:cxnSp>
        <p:nvCxnSpPr>
          <p:cNvPr id="218" name="Straight Arrow Connector 217">
            <a:extLst>
              <a:ext uri="{FF2B5EF4-FFF2-40B4-BE49-F238E27FC236}">
                <a16:creationId xmlns:a16="http://schemas.microsoft.com/office/drawing/2014/main" id="{77E10C46-B6A3-42DA-88F2-1DBE8817F591}"/>
              </a:ext>
            </a:extLst>
          </p:cNvPr>
          <p:cNvCxnSpPr>
            <a:cxnSpLocks/>
          </p:cNvCxnSpPr>
          <p:nvPr/>
        </p:nvCxnSpPr>
        <p:spPr>
          <a:xfrm>
            <a:off x="7459397" y="-3312912"/>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19" name="Straight Arrow Connector 218">
            <a:extLst>
              <a:ext uri="{FF2B5EF4-FFF2-40B4-BE49-F238E27FC236}">
                <a16:creationId xmlns:a16="http://schemas.microsoft.com/office/drawing/2014/main" id="{8512B861-2D96-4A3E-A465-D963F863B2D6}"/>
              </a:ext>
            </a:extLst>
          </p:cNvPr>
          <p:cNvCxnSpPr>
            <a:cxnSpLocks/>
          </p:cNvCxnSpPr>
          <p:nvPr/>
        </p:nvCxnSpPr>
        <p:spPr>
          <a:xfrm>
            <a:off x="5032817" y="-3312912"/>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8E33EBCE-5906-4DEA-B455-01C9F7013312}"/>
              </a:ext>
            </a:extLst>
          </p:cNvPr>
          <p:cNvCxnSpPr>
            <a:cxnSpLocks/>
          </p:cNvCxnSpPr>
          <p:nvPr/>
        </p:nvCxnSpPr>
        <p:spPr>
          <a:xfrm flipH="1">
            <a:off x="4575840" y="10488918"/>
            <a:ext cx="103381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22" name="TextBox 221">
            <a:extLst>
              <a:ext uri="{FF2B5EF4-FFF2-40B4-BE49-F238E27FC236}">
                <a16:creationId xmlns:a16="http://schemas.microsoft.com/office/drawing/2014/main" id="{96D5A3BC-CA6D-4D2E-85C2-B00FC88CAC26}"/>
              </a:ext>
            </a:extLst>
          </p:cNvPr>
          <p:cNvSpPr txBox="1"/>
          <p:nvPr/>
        </p:nvSpPr>
        <p:spPr>
          <a:xfrm>
            <a:off x="2183389" y="10020534"/>
            <a:ext cx="2565413" cy="375616"/>
          </a:xfrm>
          <a:prstGeom prst="rect">
            <a:avLst/>
          </a:prstGeom>
          <a:noFill/>
        </p:spPr>
        <p:txBody>
          <a:bodyPr wrap="square" rtlCol="0">
            <a:spAutoFit/>
          </a:bodyPr>
          <a:lstStyle/>
          <a:p>
            <a:pPr algn="ctr"/>
            <a:r>
              <a:rPr lang="en-US" sz="1841" dirty="0"/>
              <a:t>Downstream analyses</a:t>
            </a:r>
          </a:p>
        </p:txBody>
      </p:sp>
      <p:sp>
        <p:nvSpPr>
          <p:cNvPr id="225" name="TextBox 224">
            <a:extLst>
              <a:ext uri="{FF2B5EF4-FFF2-40B4-BE49-F238E27FC236}">
                <a16:creationId xmlns:a16="http://schemas.microsoft.com/office/drawing/2014/main" id="{6230C5A0-A24B-4C1F-AB73-46DCAE416BE5}"/>
              </a:ext>
            </a:extLst>
          </p:cNvPr>
          <p:cNvSpPr txBox="1"/>
          <p:nvPr/>
        </p:nvSpPr>
        <p:spPr>
          <a:xfrm>
            <a:off x="1559687" y="-3645952"/>
            <a:ext cx="793167" cy="375616"/>
          </a:xfrm>
          <a:prstGeom prst="rect">
            <a:avLst/>
          </a:prstGeom>
          <a:noFill/>
        </p:spPr>
        <p:txBody>
          <a:bodyPr wrap="square" rtlCol="0">
            <a:spAutoFit/>
          </a:bodyPr>
          <a:lstStyle/>
          <a:p>
            <a:pPr algn="ctr"/>
            <a:r>
              <a:rPr lang="en-US" sz="1841" dirty="0"/>
              <a:t>(a)</a:t>
            </a:r>
          </a:p>
        </p:txBody>
      </p:sp>
      <p:sp>
        <p:nvSpPr>
          <p:cNvPr id="226" name="TextBox 225">
            <a:extLst>
              <a:ext uri="{FF2B5EF4-FFF2-40B4-BE49-F238E27FC236}">
                <a16:creationId xmlns:a16="http://schemas.microsoft.com/office/drawing/2014/main" id="{53000AE8-28FB-4772-9C4C-B8E8F81125FC}"/>
              </a:ext>
            </a:extLst>
          </p:cNvPr>
          <p:cNvSpPr txBox="1"/>
          <p:nvPr/>
        </p:nvSpPr>
        <p:spPr>
          <a:xfrm>
            <a:off x="1559687" y="-2811801"/>
            <a:ext cx="793167" cy="375616"/>
          </a:xfrm>
          <a:prstGeom prst="rect">
            <a:avLst/>
          </a:prstGeom>
          <a:noFill/>
        </p:spPr>
        <p:txBody>
          <a:bodyPr wrap="square" rtlCol="0">
            <a:spAutoFit/>
          </a:bodyPr>
          <a:lstStyle/>
          <a:p>
            <a:pPr algn="ctr"/>
            <a:r>
              <a:rPr lang="en-US" sz="1841" dirty="0"/>
              <a:t>(b)</a:t>
            </a:r>
          </a:p>
        </p:txBody>
      </p:sp>
      <p:sp>
        <p:nvSpPr>
          <p:cNvPr id="227" name="TextBox 226">
            <a:extLst>
              <a:ext uri="{FF2B5EF4-FFF2-40B4-BE49-F238E27FC236}">
                <a16:creationId xmlns:a16="http://schemas.microsoft.com/office/drawing/2014/main" id="{7082D9BE-B4FA-40AE-98A2-136B17B61284}"/>
              </a:ext>
            </a:extLst>
          </p:cNvPr>
          <p:cNvSpPr txBox="1"/>
          <p:nvPr/>
        </p:nvSpPr>
        <p:spPr>
          <a:xfrm>
            <a:off x="1541155" y="3290775"/>
            <a:ext cx="793167" cy="375616"/>
          </a:xfrm>
          <a:prstGeom prst="rect">
            <a:avLst/>
          </a:prstGeom>
          <a:noFill/>
        </p:spPr>
        <p:txBody>
          <a:bodyPr wrap="square" rtlCol="0">
            <a:spAutoFit/>
          </a:bodyPr>
          <a:lstStyle/>
          <a:p>
            <a:pPr algn="ctr"/>
            <a:r>
              <a:rPr lang="en-US" sz="1841" dirty="0"/>
              <a:t>(c)</a:t>
            </a:r>
          </a:p>
        </p:txBody>
      </p:sp>
    </p:spTree>
    <p:extLst>
      <p:ext uri="{BB962C8B-B14F-4D97-AF65-F5344CB8AC3E}">
        <p14:creationId xmlns:p14="http://schemas.microsoft.com/office/powerpoint/2010/main" val="232520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0C9AA494-71CF-4F22-83F9-5D15125D00FF}"/>
              </a:ext>
            </a:extLst>
          </p:cNvPr>
          <p:cNvSpPr/>
          <p:nvPr/>
        </p:nvSpPr>
        <p:spPr>
          <a:xfrm>
            <a:off x="660594" y="-4106253"/>
            <a:ext cx="12836531" cy="20031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47" name="Rectangle 146">
            <a:extLst>
              <a:ext uri="{FF2B5EF4-FFF2-40B4-BE49-F238E27FC236}">
                <a16:creationId xmlns:a16="http://schemas.microsoft.com/office/drawing/2014/main" id="{E29DBC85-9996-4EF6-ABCC-23989961AD52}"/>
              </a:ext>
            </a:extLst>
          </p:cNvPr>
          <p:cNvSpPr/>
          <p:nvPr/>
        </p:nvSpPr>
        <p:spPr>
          <a:xfrm>
            <a:off x="946731" y="4108060"/>
            <a:ext cx="12311879" cy="1162031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12" name="Rectangle 111">
            <a:extLst>
              <a:ext uri="{FF2B5EF4-FFF2-40B4-BE49-F238E27FC236}">
                <a16:creationId xmlns:a16="http://schemas.microsoft.com/office/drawing/2014/main" id="{FAB49DAD-8F3B-4422-8290-2A99D2DCC076}"/>
              </a:ext>
            </a:extLst>
          </p:cNvPr>
          <p:cNvSpPr/>
          <p:nvPr/>
        </p:nvSpPr>
        <p:spPr>
          <a:xfrm>
            <a:off x="946731" y="-4026251"/>
            <a:ext cx="12311879" cy="805431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32" name="Rectangle: Rounded Corners 31">
            <a:extLst>
              <a:ext uri="{FF2B5EF4-FFF2-40B4-BE49-F238E27FC236}">
                <a16:creationId xmlns:a16="http://schemas.microsoft.com/office/drawing/2014/main" id="{FD1542BF-FDDA-4BB6-921E-E285DE9AF446}"/>
              </a:ext>
            </a:extLst>
          </p:cNvPr>
          <p:cNvSpPr/>
          <p:nvPr/>
        </p:nvSpPr>
        <p:spPr>
          <a:xfrm>
            <a:off x="6393302" y="-3911737"/>
            <a:ext cx="2382431" cy="92763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36" name="TextBox 35">
            <a:extLst>
              <a:ext uri="{FF2B5EF4-FFF2-40B4-BE49-F238E27FC236}">
                <a16:creationId xmlns:a16="http://schemas.microsoft.com/office/drawing/2014/main" id="{71A51930-79E5-49E0-BDFC-23F56863D4AE}"/>
              </a:ext>
            </a:extLst>
          </p:cNvPr>
          <p:cNvSpPr txBox="1"/>
          <p:nvPr/>
        </p:nvSpPr>
        <p:spPr>
          <a:xfrm>
            <a:off x="6227095" y="-3880908"/>
            <a:ext cx="2734160" cy="772263"/>
          </a:xfrm>
          <a:prstGeom prst="rect">
            <a:avLst/>
          </a:prstGeom>
          <a:noFill/>
        </p:spPr>
        <p:txBody>
          <a:bodyPr wrap="square" rtlCol="0">
            <a:spAutoFit/>
          </a:bodyPr>
          <a:lstStyle/>
          <a:p>
            <a:pPr algn="ctr"/>
            <a:r>
              <a:rPr lang="en-US" sz="2209" dirty="0"/>
              <a:t>Apply abundance thresholds</a:t>
            </a:r>
          </a:p>
        </p:txBody>
      </p:sp>
      <p:sp>
        <p:nvSpPr>
          <p:cNvPr id="163" name="Rectangle: Rounded Corners 162">
            <a:extLst>
              <a:ext uri="{FF2B5EF4-FFF2-40B4-BE49-F238E27FC236}">
                <a16:creationId xmlns:a16="http://schemas.microsoft.com/office/drawing/2014/main" id="{C1E0CDF1-E89E-48D6-B39C-088E2965D44E}"/>
              </a:ext>
            </a:extLst>
          </p:cNvPr>
          <p:cNvSpPr/>
          <p:nvPr/>
        </p:nvSpPr>
        <p:spPr>
          <a:xfrm>
            <a:off x="4105604" y="-3847094"/>
            <a:ext cx="1654083" cy="85003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165" name="TextBox 164">
            <a:extLst>
              <a:ext uri="{FF2B5EF4-FFF2-40B4-BE49-F238E27FC236}">
                <a16:creationId xmlns:a16="http://schemas.microsoft.com/office/drawing/2014/main" id="{DC66755A-B9E7-41BC-A1AB-A248C6382005}"/>
              </a:ext>
            </a:extLst>
          </p:cNvPr>
          <p:cNvSpPr txBox="1"/>
          <p:nvPr/>
        </p:nvSpPr>
        <p:spPr>
          <a:xfrm>
            <a:off x="4025893" y="-3867822"/>
            <a:ext cx="1815276" cy="772263"/>
          </a:xfrm>
          <a:prstGeom prst="rect">
            <a:avLst/>
          </a:prstGeom>
          <a:noFill/>
        </p:spPr>
        <p:txBody>
          <a:bodyPr wrap="square" rtlCol="0">
            <a:spAutoFit/>
          </a:bodyPr>
          <a:lstStyle/>
          <a:p>
            <a:pPr algn="ctr"/>
            <a:r>
              <a:rPr lang="en-US" sz="2209" dirty="0"/>
              <a:t>Kraken2 classification</a:t>
            </a:r>
          </a:p>
        </p:txBody>
      </p:sp>
      <p:sp>
        <p:nvSpPr>
          <p:cNvPr id="179" name="TextBox 178">
            <a:extLst>
              <a:ext uri="{FF2B5EF4-FFF2-40B4-BE49-F238E27FC236}">
                <a16:creationId xmlns:a16="http://schemas.microsoft.com/office/drawing/2014/main" id="{D97A76A7-CD29-48E4-80C2-C0DC75A5EA3A}"/>
              </a:ext>
            </a:extLst>
          </p:cNvPr>
          <p:cNvSpPr txBox="1"/>
          <p:nvPr/>
        </p:nvSpPr>
        <p:spPr>
          <a:xfrm>
            <a:off x="6777367" y="-3046052"/>
            <a:ext cx="2093891" cy="403957"/>
          </a:xfrm>
          <a:prstGeom prst="rect">
            <a:avLst/>
          </a:prstGeom>
          <a:noFill/>
        </p:spPr>
        <p:txBody>
          <a:bodyPr wrap="square" rtlCol="0">
            <a:spAutoFit/>
          </a:bodyPr>
          <a:lstStyle/>
          <a:p>
            <a:r>
              <a:rPr lang="en-US" sz="2025" dirty="0">
                <a:solidFill>
                  <a:srgbClr val="FF0000"/>
                </a:solidFill>
              </a:rPr>
              <a:t>564 species</a:t>
            </a:r>
          </a:p>
        </p:txBody>
      </p:sp>
      <p:sp>
        <p:nvSpPr>
          <p:cNvPr id="30" name="Rectangle: Rounded Corners 29">
            <a:extLst>
              <a:ext uri="{FF2B5EF4-FFF2-40B4-BE49-F238E27FC236}">
                <a16:creationId xmlns:a16="http://schemas.microsoft.com/office/drawing/2014/main" id="{EEC2B878-C820-422F-92CE-202118BCAA02}"/>
              </a:ext>
            </a:extLst>
          </p:cNvPr>
          <p:cNvSpPr/>
          <p:nvPr/>
        </p:nvSpPr>
        <p:spPr>
          <a:xfrm>
            <a:off x="1919080" y="-2159751"/>
            <a:ext cx="1632514" cy="927635"/>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31" name="TextBox 30">
            <a:extLst>
              <a:ext uri="{FF2B5EF4-FFF2-40B4-BE49-F238E27FC236}">
                <a16:creationId xmlns:a16="http://schemas.microsoft.com/office/drawing/2014/main" id="{BF875605-0F3C-4423-AB6C-7D4EF99B20DA}"/>
              </a:ext>
            </a:extLst>
          </p:cNvPr>
          <p:cNvSpPr txBox="1"/>
          <p:nvPr/>
        </p:nvSpPr>
        <p:spPr>
          <a:xfrm>
            <a:off x="2176262" y="-2557138"/>
            <a:ext cx="1949468" cy="403957"/>
          </a:xfrm>
          <a:prstGeom prst="rect">
            <a:avLst/>
          </a:prstGeom>
          <a:noFill/>
        </p:spPr>
        <p:txBody>
          <a:bodyPr wrap="square" rtlCol="0">
            <a:spAutoFit/>
          </a:bodyPr>
          <a:lstStyle/>
          <a:p>
            <a:r>
              <a:rPr lang="en-US" sz="2025" b="1" dirty="0"/>
              <a:t>Filter 1</a:t>
            </a:r>
          </a:p>
        </p:txBody>
      </p:sp>
      <p:sp>
        <p:nvSpPr>
          <p:cNvPr id="34" name="TextBox 33">
            <a:extLst>
              <a:ext uri="{FF2B5EF4-FFF2-40B4-BE49-F238E27FC236}">
                <a16:creationId xmlns:a16="http://schemas.microsoft.com/office/drawing/2014/main" id="{B7D33D0D-F848-4E78-B0AF-FE4E60E505E2}"/>
              </a:ext>
            </a:extLst>
          </p:cNvPr>
          <p:cNvSpPr txBox="1"/>
          <p:nvPr/>
        </p:nvSpPr>
        <p:spPr>
          <a:xfrm>
            <a:off x="1753496" y="-2152181"/>
            <a:ext cx="1949468" cy="772263"/>
          </a:xfrm>
          <a:prstGeom prst="rect">
            <a:avLst/>
          </a:prstGeom>
          <a:noFill/>
        </p:spPr>
        <p:txBody>
          <a:bodyPr wrap="square" rtlCol="0">
            <a:spAutoFit/>
          </a:bodyPr>
          <a:lstStyle/>
          <a:p>
            <a:pPr algn="ctr"/>
            <a:r>
              <a:rPr lang="en-US" sz="2209" dirty="0"/>
              <a:t>Differential prevalence</a:t>
            </a:r>
          </a:p>
        </p:txBody>
      </p:sp>
      <p:sp>
        <p:nvSpPr>
          <p:cNvPr id="184" name="TextBox 183">
            <a:extLst>
              <a:ext uri="{FF2B5EF4-FFF2-40B4-BE49-F238E27FC236}">
                <a16:creationId xmlns:a16="http://schemas.microsoft.com/office/drawing/2014/main" id="{07F927DF-12AB-4C72-A964-9956F469DD4A}"/>
              </a:ext>
            </a:extLst>
          </p:cNvPr>
          <p:cNvSpPr txBox="1"/>
          <p:nvPr/>
        </p:nvSpPr>
        <p:spPr>
          <a:xfrm>
            <a:off x="1949598" y="-1303071"/>
            <a:ext cx="2093891" cy="403957"/>
          </a:xfrm>
          <a:prstGeom prst="rect">
            <a:avLst/>
          </a:prstGeom>
          <a:noFill/>
        </p:spPr>
        <p:txBody>
          <a:bodyPr wrap="square" rtlCol="0">
            <a:spAutoFit/>
          </a:bodyPr>
          <a:lstStyle/>
          <a:p>
            <a:r>
              <a:rPr lang="en-US" sz="2025" dirty="0">
                <a:solidFill>
                  <a:srgbClr val="FF0000"/>
                </a:solidFill>
              </a:rPr>
              <a:t>478 species</a:t>
            </a:r>
          </a:p>
        </p:txBody>
      </p:sp>
      <p:sp>
        <p:nvSpPr>
          <p:cNvPr id="28" name="Rectangle: Rounded Corners 27">
            <a:extLst>
              <a:ext uri="{FF2B5EF4-FFF2-40B4-BE49-F238E27FC236}">
                <a16:creationId xmlns:a16="http://schemas.microsoft.com/office/drawing/2014/main" id="{47981838-5EB8-4064-BC8D-EF2A8B8D3BFD}"/>
              </a:ext>
            </a:extLst>
          </p:cNvPr>
          <p:cNvSpPr/>
          <p:nvPr/>
        </p:nvSpPr>
        <p:spPr>
          <a:xfrm>
            <a:off x="4175779" y="-1954644"/>
            <a:ext cx="1632514" cy="510023"/>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dirty="0"/>
          </a:p>
        </p:txBody>
      </p:sp>
      <p:sp>
        <p:nvSpPr>
          <p:cNvPr id="29" name="TextBox 28">
            <a:extLst>
              <a:ext uri="{FF2B5EF4-FFF2-40B4-BE49-F238E27FC236}">
                <a16:creationId xmlns:a16="http://schemas.microsoft.com/office/drawing/2014/main" id="{AFCDAB9C-BBD2-45B9-91C6-C53A3BC8926A}"/>
              </a:ext>
            </a:extLst>
          </p:cNvPr>
          <p:cNvSpPr txBox="1"/>
          <p:nvPr/>
        </p:nvSpPr>
        <p:spPr>
          <a:xfrm>
            <a:off x="4410658" y="-2352217"/>
            <a:ext cx="1288879" cy="403957"/>
          </a:xfrm>
          <a:prstGeom prst="rect">
            <a:avLst/>
          </a:prstGeom>
          <a:noFill/>
        </p:spPr>
        <p:txBody>
          <a:bodyPr wrap="square" rtlCol="0">
            <a:spAutoFit/>
          </a:bodyPr>
          <a:lstStyle/>
          <a:p>
            <a:r>
              <a:rPr lang="en-US" sz="2025" b="1" dirty="0"/>
              <a:t>Filter 2</a:t>
            </a:r>
          </a:p>
        </p:txBody>
      </p:sp>
      <p:sp>
        <p:nvSpPr>
          <p:cNvPr id="35" name="TextBox 34">
            <a:extLst>
              <a:ext uri="{FF2B5EF4-FFF2-40B4-BE49-F238E27FC236}">
                <a16:creationId xmlns:a16="http://schemas.microsoft.com/office/drawing/2014/main" id="{5E7A8845-272F-4DA3-A3D9-AD2EB0F082E9}"/>
              </a:ext>
            </a:extLst>
          </p:cNvPr>
          <p:cNvSpPr txBox="1"/>
          <p:nvPr/>
        </p:nvSpPr>
        <p:spPr>
          <a:xfrm>
            <a:off x="4183578" y="-1974064"/>
            <a:ext cx="1803325" cy="432298"/>
          </a:xfrm>
          <a:prstGeom prst="rect">
            <a:avLst/>
          </a:prstGeom>
          <a:noFill/>
        </p:spPr>
        <p:txBody>
          <a:bodyPr wrap="square" rtlCol="0">
            <a:spAutoFit/>
          </a:bodyPr>
          <a:lstStyle/>
          <a:p>
            <a:r>
              <a:rPr lang="en-US" sz="2209" dirty="0"/>
              <a:t>Correlation</a:t>
            </a:r>
          </a:p>
        </p:txBody>
      </p:sp>
      <p:sp>
        <p:nvSpPr>
          <p:cNvPr id="185" name="TextBox 184">
            <a:extLst>
              <a:ext uri="{FF2B5EF4-FFF2-40B4-BE49-F238E27FC236}">
                <a16:creationId xmlns:a16="http://schemas.microsoft.com/office/drawing/2014/main" id="{6BBFB701-EFDE-4730-8214-8D90661F3BA1}"/>
              </a:ext>
            </a:extLst>
          </p:cNvPr>
          <p:cNvSpPr txBox="1"/>
          <p:nvPr/>
        </p:nvSpPr>
        <p:spPr>
          <a:xfrm>
            <a:off x="4166469" y="-1473248"/>
            <a:ext cx="2093891" cy="403957"/>
          </a:xfrm>
          <a:prstGeom prst="rect">
            <a:avLst/>
          </a:prstGeom>
          <a:noFill/>
        </p:spPr>
        <p:txBody>
          <a:bodyPr wrap="square" rtlCol="0">
            <a:spAutoFit/>
          </a:bodyPr>
          <a:lstStyle/>
          <a:p>
            <a:r>
              <a:rPr lang="en-US" sz="2025" dirty="0">
                <a:solidFill>
                  <a:srgbClr val="FF0000"/>
                </a:solidFill>
              </a:rPr>
              <a:t>434 species</a:t>
            </a:r>
          </a:p>
        </p:txBody>
      </p:sp>
      <p:sp>
        <p:nvSpPr>
          <p:cNvPr id="27" name="TextBox 26">
            <a:extLst>
              <a:ext uri="{FF2B5EF4-FFF2-40B4-BE49-F238E27FC236}">
                <a16:creationId xmlns:a16="http://schemas.microsoft.com/office/drawing/2014/main" id="{40D2FA15-5FA5-4F0E-9FB2-E862BDF2F973}"/>
              </a:ext>
            </a:extLst>
          </p:cNvPr>
          <p:cNvSpPr txBox="1"/>
          <p:nvPr/>
        </p:nvSpPr>
        <p:spPr>
          <a:xfrm>
            <a:off x="6568187" y="-2376622"/>
            <a:ext cx="1949468" cy="403957"/>
          </a:xfrm>
          <a:prstGeom prst="rect">
            <a:avLst/>
          </a:prstGeom>
          <a:noFill/>
        </p:spPr>
        <p:txBody>
          <a:bodyPr wrap="square" rtlCol="0">
            <a:spAutoFit/>
          </a:bodyPr>
          <a:lstStyle/>
          <a:p>
            <a:r>
              <a:rPr lang="en-US" sz="2025" b="1" dirty="0"/>
              <a:t>Filter 3</a:t>
            </a:r>
          </a:p>
        </p:txBody>
      </p:sp>
      <p:sp>
        <p:nvSpPr>
          <p:cNvPr id="26" name="Rectangle: Rounded Corners 25">
            <a:extLst>
              <a:ext uri="{FF2B5EF4-FFF2-40B4-BE49-F238E27FC236}">
                <a16:creationId xmlns:a16="http://schemas.microsoft.com/office/drawing/2014/main" id="{95AF75B5-E06B-4FCC-AD67-5D315354963D}"/>
              </a:ext>
            </a:extLst>
          </p:cNvPr>
          <p:cNvSpPr/>
          <p:nvPr/>
        </p:nvSpPr>
        <p:spPr>
          <a:xfrm>
            <a:off x="6430407" y="-1981990"/>
            <a:ext cx="1435558" cy="562336"/>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40" name="TextBox 39">
            <a:extLst>
              <a:ext uri="{FF2B5EF4-FFF2-40B4-BE49-F238E27FC236}">
                <a16:creationId xmlns:a16="http://schemas.microsoft.com/office/drawing/2014/main" id="{34E2B6BD-6325-4141-92E4-5BF9A40320C1}"/>
              </a:ext>
            </a:extLst>
          </p:cNvPr>
          <p:cNvSpPr txBox="1"/>
          <p:nvPr/>
        </p:nvSpPr>
        <p:spPr>
          <a:xfrm>
            <a:off x="6195803" y="-1977542"/>
            <a:ext cx="1954585" cy="432298"/>
          </a:xfrm>
          <a:prstGeom prst="rect">
            <a:avLst/>
          </a:prstGeom>
          <a:noFill/>
        </p:spPr>
        <p:txBody>
          <a:bodyPr wrap="square" rtlCol="0">
            <a:spAutoFit/>
          </a:bodyPr>
          <a:lstStyle/>
          <a:p>
            <a:pPr algn="ctr"/>
            <a:r>
              <a:rPr lang="en-US" sz="2209" dirty="0"/>
              <a:t>Batch filter</a:t>
            </a:r>
          </a:p>
        </p:txBody>
      </p:sp>
      <p:sp>
        <p:nvSpPr>
          <p:cNvPr id="186" name="TextBox 185">
            <a:extLst>
              <a:ext uri="{FF2B5EF4-FFF2-40B4-BE49-F238E27FC236}">
                <a16:creationId xmlns:a16="http://schemas.microsoft.com/office/drawing/2014/main" id="{03813EE8-D06A-4AF9-A7FE-78CB47ACF7EB}"/>
              </a:ext>
            </a:extLst>
          </p:cNvPr>
          <p:cNvSpPr txBox="1"/>
          <p:nvPr/>
        </p:nvSpPr>
        <p:spPr>
          <a:xfrm>
            <a:off x="6382873" y="-1436699"/>
            <a:ext cx="2093891" cy="403957"/>
          </a:xfrm>
          <a:prstGeom prst="rect">
            <a:avLst/>
          </a:prstGeom>
          <a:noFill/>
        </p:spPr>
        <p:txBody>
          <a:bodyPr wrap="square" rtlCol="0">
            <a:spAutoFit/>
          </a:bodyPr>
          <a:lstStyle/>
          <a:p>
            <a:r>
              <a:rPr lang="en-US" sz="2025" dirty="0">
                <a:solidFill>
                  <a:srgbClr val="FF0000"/>
                </a:solidFill>
              </a:rPr>
              <a:t>176 species</a:t>
            </a:r>
          </a:p>
        </p:txBody>
      </p:sp>
      <p:sp>
        <p:nvSpPr>
          <p:cNvPr id="25" name="Rectangle: Rounded Corners 24">
            <a:extLst>
              <a:ext uri="{FF2B5EF4-FFF2-40B4-BE49-F238E27FC236}">
                <a16:creationId xmlns:a16="http://schemas.microsoft.com/office/drawing/2014/main" id="{03AA3B6F-6755-4FAC-875D-5D732D0FD2C7}"/>
              </a:ext>
            </a:extLst>
          </p:cNvPr>
          <p:cNvSpPr/>
          <p:nvPr/>
        </p:nvSpPr>
        <p:spPr>
          <a:xfrm>
            <a:off x="8596834" y="-2203997"/>
            <a:ext cx="1702828" cy="1006799"/>
          </a:xfrm>
          <a:prstGeom prst="round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9"/>
          </a:p>
        </p:txBody>
      </p:sp>
      <p:sp>
        <p:nvSpPr>
          <p:cNvPr id="44" name="TextBox 43">
            <a:extLst>
              <a:ext uri="{FF2B5EF4-FFF2-40B4-BE49-F238E27FC236}">
                <a16:creationId xmlns:a16="http://schemas.microsoft.com/office/drawing/2014/main" id="{C37E17D1-B3E7-4DB3-A2F3-2ACB1791FC61}"/>
              </a:ext>
            </a:extLst>
          </p:cNvPr>
          <p:cNvSpPr txBox="1"/>
          <p:nvPr/>
        </p:nvSpPr>
        <p:spPr>
          <a:xfrm>
            <a:off x="8622603" y="-2125618"/>
            <a:ext cx="1626742" cy="772263"/>
          </a:xfrm>
          <a:prstGeom prst="rect">
            <a:avLst/>
          </a:prstGeom>
          <a:noFill/>
        </p:spPr>
        <p:txBody>
          <a:bodyPr wrap="square" rtlCol="0">
            <a:spAutoFit/>
          </a:bodyPr>
          <a:lstStyle/>
          <a:p>
            <a:pPr algn="ctr"/>
            <a:r>
              <a:rPr lang="en-US" sz="2209" dirty="0"/>
              <a:t>Max read count filter</a:t>
            </a:r>
          </a:p>
        </p:txBody>
      </p:sp>
      <p:sp>
        <p:nvSpPr>
          <p:cNvPr id="45" name="TextBox 44">
            <a:extLst>
              <a:ext uri="{FF2B5EF4-FFF2-40B4-BE49-F238E27FC236}">
                <a16:creationId xmlns:a16="http://schemas.microsoft.com/office/drawing/2014/main" id="{017D2522-C5BA-4C22-86BD-47F160B525FA}"/>
              </a:ext>
            </a:extLst>
          </p:cNvPr>
          <p:cNvSpPr txBox="1"/>
          <p:nvPr/>
        </p:nvSpPr>
        <p:spPr>
          <a:xfrm>
            <a:off x="8858724" y="-2592987"/>
            <a:ext cx="1949468" cy="403957"/>
          </a:xfrm>
          <a:prstGeom prst="rect">
            <a:avLst/>
          </a:prstGeom>
          <a:noFill/>
        </p:spPr>
        <p:txBody>
          <a:bodyPr wrap="square" rtlCol="0">
            <a:spAutoFit/>
          </a:bodyPr>
          <a:lstStyle/>
          <a:p>
            <a:r>
              <a:rPr lang="en-US" sz="2025" b="1" dirty="0"/>
              <a:t>Filter 4</a:t>
            </a:r>
          </a:p>
        </p:txBody>
      </p:sp>
      <p:sp>
        <p:nvSpPr>
          <p:cNvPr id="187" name="TextBox 186">
            <a:extLst>
              <a:ext uri="{FF2B5EF4-FFF2-40B4-BE49-F238E27FC236}">
                <a16:creationId xmlns:a16="http://schemas.microsoft.com/office/drawing/2014/main" id="{01415386-4C51-4660-971C-91453723B8FA}"/>
              </a:ext>
            </a:extLst>
          </p:cNvPr>
          <p:cNvSpPr txBox="1"/>
          <p:nvPr/>
        </p:nvSpPr>
        <p:spPr>
          <a:xfrm>
            <a:off x="8645893" y="-1244952"/>
            <a:ext cx="1626742" cy="403957"/>
          </a:xfrm>
          <a:prstGeom prst="rect">
            <a:avLst/>
          </a:prstGeom>
          <a:noFill/>
        </p:spPr>
        <p:txBody>
          <a:bodyPr wrap="square" rtlCol="0">
            <a:spAutoFit/>
          </a:bodyPr>
          <a:lstStyle/>
          <a:p>
            <a:r>
              <a:rPr lang="en-US" sz="2025" dirty="0">
                <a:solidFill>
                  <a:srgbClr val="FF0000"/>
                </a:solidFill>
              </a:rPr>
              <a:t>125 species</a:t>
            </a:r>
          </a:p>
        </p:txBody>
      </p:sp>
      <p:sp>
        <p:nvSpPr>
          <p:cNvPr id="215" name="TextBox 214">
            <a:extLst>
              <a:ext uri="{FF2B5EF4-FFF2-40B4-BE49-F238E27FC236}">
                <a16:creationId xmlns:a16="http://schemas.microsoft.com/office/drawing/2014/main" id="{7703328E-07EA-4E44-8C31-C294112F24A6}"/>
              </a:ext>
            </a:extLst>
          </p:cNvPr>
          <p:cNvSpPr txBox="1"/>
          <p:nvPr/>
        </p:nvSpPr>
        <p:spPr>
          <a:xfrm>
            <a:off x="4100562" y="-3085703"/>
            <a:ext cx="2093891" cy="403957"/>
          </a:xfrm>
          <a:prstGeom prst="rect">
            <a:avLst/>
          </a:prstGeom>
          <a:noFill/>
        </p:spPr>
        <p:txBody>
          <a:bodyPr wrap="square" rtlCol="0">
            <a:spAutoFit/>
          </a:bodyPr>
          <a:lstStyle/>
          <a:p>
            <a:r>
              <a:rPr lang="en-US" sz="2025" dirty="0">
                <a:solidFill>
                  <a:srgbClr val="FF0000"/>
                </a:solidFill>
              </a:rPr>
              <a:t>5199 species</a:t>
            </a:r>
          </a:p>
        </p:txBody>
      </p:sp>
      <p:sp>
        <p:nvSpPr>
          <p:cNvPr id="216" name="TextBox 215">
            <a:extLst>
              <a:ext uri="{FF2B5EF4-FFF2-40B4-BE49-F238E27FC236}">
                <a16:creationId xmlns:a16="http://schemas.microsoft.com/office/drawing/2014/main" id="{0C6A8109-9CCE-4BCC-980C-F3486829266E}"/>
              </a:ext>
            </a:extLst>
          </p:cNvPr>
          <p:cNvSpPr txBox="1"/>
          <p:nvPr/>
        </p:nvSpPr>
        <p:spPr>
          <a:xfrm>
            <a:off x="1617094" y="-3886418"/>
            <a:ext cx="2177346" cy="658898"/>
          </a:xfrm>
          <a:prstGeom prst="rect">
            <a:avLst/>
          </a:prstGeom>
          <a:noFill/>
        </p:spPr>
        <p:txBody>
          <a:bodyPr wrap="square" rtlCol="0">
            <a:spAutoFit/>
          </a:bodyPr>
          <a:lstStyle/>
          <a:p>
            <a:pPr algn="ctr"/>
            <a:r>
              <a:rPr lang="en-US" sz="1841" dirty="0"/>
              <a:t>Pre-processed </a:t>
            </a:r>
            <a:r>
              <a:rPr lang="en-US" sz="1841" i="1" dirty="0" err="1"/>
              <a:t>fastqs</a:t>
            </a:r>
            <a:r>
              <a:rPr lang="en-US" sz="1841" dirty="0"/>
              <a:t> (n = 9706)</a:t>
            </a:r>
          </a:p>
        </p:txBody>
      </p:sp>
      <p:cxnSp>
        <p:nvCxnSpPr>
          <p:cNvPr id="218" name="Straight Arrow Connector 217">
            <a:extLst>
              <a:ext uri="{FF2B5EF4-FFF2-40B4-BE49-F238E27FC236}">
                <a16:creationId xmlns:a16="http://schemas.microsoft.com/office/drawing/2014/main" id="{77E10C46-B6A3-42DA-88F2-1DBE8817F591}"/>
              </a:ext>
            </a:extLst>
          </p:cNvPr>
          <p:cNvCxnSpPr>
            <a:cxnSpLocks/>
          </p:cNvCxnSpPr>
          <p:nvPr/>
        </p:nvCxnSpPr>
        <p:spPr>
          <a:xfrm>
            <a:off x="5840281" y="-3492216"/>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19" name="Straight Arrow Connector 218">
            <a:extLst>
              <a:ext uri="{FF2B5EF4-FFF2-40B4-BE49-F238E27FC236}">
                <a16:creationId xmlns:a16="http://schemas.microsoft.com/office/drawing/2014/main" id="{8512B861-2D96-4A3E-A465-D963F863B2D6}"/>
              </a:ext>
            </a:extLst>
          </p:cNvPr>
          <p:cNvCxnSpPr>
            <a:cxnSpLocks/>
          </p:cNvCxnSpPr>
          <p:nvPr/>
        </p:nvCxnSpPr>
        <p:spPr>
          <a:xfrm>
            <a:off x="3553840" y="-3518070"/>
            <a:ext cx="52149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20" name="Straight Arrow Connector 219">
            <a:extLst>
              <a:ext uri="{FF2B5EF4-FFF2-40B4-BE49-F238E27FC236}">
                <a16:creationId xmlns:a16="http://schemas.microsoft.com/office/drawing/2014/main" id="{8E33EBCE-5906-4DEA-B455-01C9F7013312}"/>
              </a:ext>
            </a:extLst>
          </p:cNvPr>
          <p:cNvCxnSpPr>
            <a:cxnSpLocks/>
            <a:stCxn id="30" idx="3"/>
            <a:endCxn id="28" idx="1"/>
          </p:cNvCxnSpPr>
          <p:nvPr/>
        </p:nvCxnSpPr>
        <p:spPr>
          <a:xfrm flipV="1">
            <a:off x="3551593" y="-1699632"/>
            <a:ext cx="624185" cy="3699"/>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222" name="TextBox 221">
            <a:extLst>
              <a:ext uri="{FF2B5EF4-FFF2-40B4-BE49-F238E27FC236}">
                <a16:creationId xmlns:a16="http://schemas.microsoft.com/office/drawing/2014/main" id="{96D5A3BC-CA6D-4D2E-85C2-B00FC88CAC26}"/>
              </a:ext>
            </a:extLst>
          </p:cNvPr>
          <p:cNvSpPr txBox="1"/>
          <p:nvPr/>
        </p:nvSpPr>
        <p:spPr>
          <a:xfrm>
            <a:off x="11130634" y="-2125618"/>
            <a:ext cx="1874089" cy="772263"/>
          </a:xfrm>
          <a:prstGeom prst="rect">
            <a:avLst/>
          </a:prstGeom>
          <a:noFill/>
        </p:spPr>
        <p:txBody>
          <a:bodyPr wrap="square" rtlCol="0">
            <a:spAutoFit/>
          </a:bodyPr>
          <a:lstStyle/>
          <a:p>
            <a:pPr algn="ctr"/>
            <a:r>
              <a:rPr lang="en-US" sz="2209" dirty="0"/>
              <a:t>Downstream analyses</a:t>
            </a:r>
          </a:p>
        </p:txBody>
      </p:sp>
      <p:sp>
        <p:nvSpPr>
          <p:cNvPr id="225" name="TextBox 224">
            <a:extLst>
              <a:ext uri="{FF2B5EF4-FFF2-40B4-BE49-F238E27FC236}">
                <a16:creationId xmlns:a16="http://schemas.microsoft.com/office/drawing/2014/main" id="{6230C5A0-A24B-4C1F-AB73-46DCAE416BE5}"/>
              </a:ext>
            </a:extLst>
          </p:cNvPr>
          <p:cNvSpPr txBox="1"/>
          <p:nvPr/>
        </p:nvSpPr>
        <p:spPr>
          <a:xfrm>
            <a:off x="909345" y="-3902748"/>
            <a:ext cx="793167" cy="489045"/>
          </a:xfrm>
          <a:prstGeom prst="rect">
            <a:avLst/>
          </a:prstGeom>
          <a:noFill/>
        </p:spPr>
        <p:txBody>
          <a:bodyPr wrap="square" rtlCol="0">
            <a:spAutoFit/>
          </a:bodyPr>
          <a:lstStyle/>
          <a:p>
            <a:pPr algn="ctr"/>
            <a:r>
              <a:rPr lang="en-US" sz="2578" dirty="0"/>
              <a:t>(a)</a:t>
            </a:r>
          </a:p>
        </p:txBody>
      </p:sp>
      <p:sp>
        <p:nvSpPr>
          <p:cNvPr id="226" name="TextBox 225">
            <a:extLst>
              <a:ext uri="{FF2B5EF4-FFF2-40B4-BE49-F238E27FC236}">
                <a16:creationId xmlns:a16="http://schemas.microsoft.com/office/drawing/2014/main" id="{53000AE8-28FB-4772-9C4C-B8E8F81125FC}"/>
              </a:ext>
            </a:extLst>
          </p:cNvPr>
          <p:cNvSpPr txBox="1"/>
          <p:nvPr/>
        </p:nvSpPr>
        <p:spPr>
          <a:xfrm>
            <a:off x="909345" y="-798480"/>
            <a:ext cx="793167" cy="489045"/>
          </a:xfrm>
          <a:prstGeom prst="rect">
            <a:avLst/>
          </a:prstGeom>
          <a:noFill/>
        </p:spPr>
        <p:txBody>
          <a:bodyPr wrap="square" rtlCol="0">
            <a:spAutoFit/>
          </a:bodyPr>
          <a:lstStyle/>
          <a:p>
            <a:pPr algn="ctr"/>
            <a:r>
              <a:rPr lang="en-US" sz="2578" dirty="0"/>
              <a:t>(b)</a:t>
            </a:r>
          </a:p>
        </p:txBody>
      </p:sp>
      <p:cxnSp>
        <p:nvCxnSpPr>
          <p:cNvPr id="58" name="Straight Arrow Connector 57">
            <a:extLst>
              <a:ext uri="{FF2B5EF4-FFF2-40B4-BE49-F238E27FC236}">
                <a16:creationId xmlns:a16="http://schemas.microsoft.com/office/drawing/2014/main" id="{FE1785CD-3D0C-4AA2-B0EC-EF6583D2D3DB}"/>
              </a:ext>
            </a:extLst>
          </p:cNvPr>
          <p:cNvCxnSpPr>
            <a:cxnSpLocks/>
            <a:stCxn id="28" idx="3"/>
            <a:endCxn id="26" idx="1"/>
          </p:cNvCxnSpPr>
          <p:nvPr/>
        </p:nvCxnSpPr>
        <p:spPr>
          <a:xfrm flipV="1">
            <a:off x="5808294" y="-1700822"/>
            <a:ext cx="622114" cy="1189"/>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8004F7FF-4856-4515-B4A4-98218D0139F3}"/>
              </a:ext>
            </a:extLst>
          </p:cNvPr>
          <p:cNvCxnSpPr>
            <a:cxnSpLocks/>
            <a:stCxn id="26" idx="3"/>
            <a:endCxn id="25" idx="1"/>
          </p:cNvCxnSpPr>
          <p:nvPr/>
        </p:nvCxnSpPr>
        <p:spPr>
          <a:xfrm>
            <a:off x="7865966" y="-1700823"/>
            <a:ext cx="730869" cy="225"/>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1F911FD-1C98-4AF3-AED1-B6488FE091FF}"/>
              </a:ext>
            </a:extLst>
          </p:cNvPr>
          <p:cNvCxnSpPr>
            <a:cxnSpLocks/>
            <a:stCxn id="25" idx="3"/>
            <a:endCxn id="222" idx="1"/>
          </p:cNvCxnSpPr>
          <p:nvPr/>
        </p:nvCxnSpPr>
        <p:spPr>
          <a:xfrm flipV="1">
            <a:off x="10299662" y="-1739486"/>
            <a:ext cx="830972" cy="38889"/>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3C85F6F1-9A3D-4F45-9A1C-E4BD535310D7}"/>
              </a:ext>
            </a:extLst>
          </p:cNvPr>
          <p:cNvCxnSpPr>
            <a:cxnSpLocks/>
          </p:cNvCxnSpPr>
          <p:nvPr/>
        </p:nvCxnSpPr>
        <p:spPr>
          <a:xfrm flipH="1">
            <a:off x="3553840" y="-2984103"/>
            <a:ext cx="2829033" cy="1006365"/>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pic>
        <p:nvPicPr>
          <p:cNvPr id="89" name="Picture 88">
            <a:extLst>
              <a:ext uri="{FF2B5EF4-FFF2-40B4-BE49-F238E27FC236}">
                <a16:creationId xmlns:a16="http://schemas.microsoft.com/office/drawing/2014/main" id="{E49940B2-411B-460D-82B8-B0B392B39A60}"/>
              </a:ext>
            </a:extLst>
          </p:cNvPr>
          <p:cNvPicPr>
            <a:picLocks noChangeAspect="1"/>
          </p:cNvPicPr>
          <p:nvPr/>
        </p:nvPicPr>
        <p:blipFill>
          <a:blip r:embed="rId2"/>
          <a:stretch>
            <a:fillRect/>
          </a:stretch>
        </p:blipFill>
        <p:spPr>
          <a:xfrm>
            <a:off x="6529501" y="5714388"/>
            <a:ext cx="1325944" cy="2033625"/>
          </a:xfrm>
          <a:prstGeom prst="rect">
            <a:avLst/>
          </a:prstGeom>
        </p:spPr>
      </p:pic>
      <p:sp>
        <p:nvSpPr>
          <p:cNvPr id="94" name="TextBox 93">
            <a:extLst>
              <a:ext uri="{FF2B5EF4-FFF2-40B4-BE49-F238E27FC236}">
                <a16:creationId xmlns:a16="http://schemas.microsoft.com/office/drawing/2014/main" id="{737BC6D5-2F0B-485D-885D-C53736595703}"/>
              </a:ext>
            </a:extLst>
          </p:cNvPr>
          <p:cNvSpPr txBox="1"/>
          <p:nvPr/>
        </p:nvSpPr>
        <p:spPr>
          <a:xfrm>
            <a:off x="7801291" y="4044986"/>
            <a:ext cx="5259283" cy="489045"/>
          </a:xfrm>
          <a:prstGeom prst="rect">
            <a:avLst/>
          </a:prstGeom>
          <a:noFill/>
        </p:spPr>
        <p:txBody>
          <a:bodyPr wrap="square" rtlCol="0">
            <a:spAutoFit/>
          </a:bodyPr>
          <a:lstStyle/>
          <a:p>
            <a:pPr algn="ctr"/>
            <a:r>
              <a:rPr lang="en-US" sz="2578" b="1" dirty="0"/>
              <a:t>After decontamination</a:t>
            </a:r>
          </a:p>
        </p:txBody>
      </p:sp>
      <p:sp>
        <p:nvSpPr>
          <p:cNvPr id="95" name="TextBox 94">
            <a:extLst>
              <a:ext uri="{FF2B5EF4-FFF2-40B4-BE49-F238E27FC236}">
                <a16:creationId xmlns:a16="http://schemas.microsoft.com/office/drawing/2014/main" id="{4CA151A5-76A4-44B5-8D13-BA61FF5A13BE}"/>
              </a:ext>
            </a:extLst>
          </p:cNvPr>
          <p:cNvSpPr txBox="1"/>
          <p:nvPr/>
        </p:nvSpPr>
        <p:spPr>
          <a:xfrm>
            <a:off x="1928316" y="4044986"/>
            <a:ext cx="4622990" cy="489045"/>
          </a:xfrm>
          <a:prstGeom prst="rect">
            <a:avLst/>
          </a:prstGeom>
          <a:noFill/>
        </p:spPr>
        <p:txBody>
          <a:bodyPr wrap="square" rtlCol="0">
            <a:spAutoFit/>
          </a:bodyPr>
          <a:lstStyle/>
          <a:p>
            <a:pPr algn="ctr"/>
            <a:r>
              <a:rPr lang="en-US" sz="2578" b="1" dirty="0"/>
              <a:t>Before decontamination</a:t>
            </a:r>
          </a:p>
        </p:txBody>
      </p:sp>
      <p:pic>
        <p:nvPicPr>
          <p:cNvPr id="96" name="Picture 95">
            <a:extLst>
              <a:ext uri="{FF2B5EF4-FFF2-40B4-BE49-F238E27FC236}">
                <a16:creationId xmlns:a16="http://schemas.microsoft.com/office/drawing/2014/main" id="{8DAD6353-6BB2-4E68-8144-74423F77BD38}"/>
              </a:ext>
            </a:extLst>
          </p:cNvPr>
          <p:cNvPicPr>
            <a:picLocks noChangeAspect="1"/>
          </p:cNvPicPr>
          <p:nvPr/>
        </p:nvPicPr>
        <p:blipFill>
          <a:blip r:embed="rId3"/>
          <a:stretch>
            <a:fillRect/>
          </a:stretch>
        </p:blipFill>
        <p:spPr>
          <a:xfrm>
            <a:off x="6177541" y="9396519"/>
            <a:ext cx="2001048" cy="1600838"/>
          </a:xfrm>
          <a:prstGeom prst="rect">
            <a:avLst/>
          </a:prstGeom>
        </p:spPr>
      </p:pic>
      <p:pic>
        <p:nvPicPr>
          <p:cNvPr id="97" name="Picture 96">
            <a:extLst>
              <a:ext uri="{FF2B5EF4-FFF2-40B4-BE49-F238E27FC236}">
                <a16:creationId xmlns:a16="http://schemas.microsoft.com/office/drawing/2014/main" id="{A1EAAB44-2519-49C2-887D-392AA42F1D7D}"/>
              </a:ext>
            </a:extLst>
          </p:cNvPr>
          <p:cNvPicPr>
            <a:picLocks noChangeAspect="1"/>
          </p:cNvPicPr>
          <p:nvPr/>
        </p:nvPicPr>
        <p:blipFill>
          <a:blip r:embed="rId4"/>
          <a:stretch>
            <a:fillRect/>
          </a:stretch>
        </p:blipFill>
        <p:spPr>
          <a:xfrm>
            <a:off x="6161099" y="11470691"/>
            <a:ext cx="2972124" cy="1922269"/>
          </a:xfrm>
          <a:prstGeom prst="rect">
            <a:avLst/>
          </a:prstGeom>
        </p:spPr>
      </p:pic>
      <p:sp>
        <p:nvSpPr>
          <p:cNvPr id="105" name="TextBox 104">
            <a:extLst>
              <a:ext uri="{FF2B5EF4-FFF2-40B4-BE49-F238E27FC236}">
                <a16:creationId xmlns:a16="http://schemas.microsoft.com/office/drawing/2014/main" id="{DCADD4FC-D016-412C-8A97-1116E2EF706F}"/>
              </a:ext>
            </a:extLst>
          </p:cNvPr>
          <p:cNvSpPr txBox="1"/>
          <p:nvPr/>
        </p:nvSpPr>
        <p:spPr>
          <a:xfrm>
            <a:off x="6900739" y="-803911"/>
            <a:ext cx="793167" cy="489045"/>
          </a:xfrm>
          <a:prstGeom prst="rect">
            <a:avLst/>
          </a:prstGeom>
          <a:noFill/>
        </p:spPr>
        <p:txBody>
          <a:bodyPr wrap="square" rtlCol="0">
            <a:spAutoFit/>
          </a:bodyPr>
          <a:lstStyle/>
          <a:p>
            <a:pPr algn="ctr"/>
            <a:r>
              <a:rPr lang="en-US" sz="2578" dirty="0"/>
              <a:t>(c)</a:t>
            </a:r>
          </a:p>
        </p:txBody>
      </p:sp>
      <p:pic>
        <p:nvPicPr>
          <p:cNvPr id="62" name="Picture 61" descr="Chart, pie chart&#10;&#10;Description automatically generated">
            <a:extLst>
              <a:ext uri="{FF2B5EF4-FFF2-40B4-BE49-F238E27FC236}">
                <a16:creationId xmlns:a16="http://schemas.microsoft.com/office/drawing/2014/main" id="{2CC06F55-D530-462E-94C3-F8E8FBBF6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2423" y="9143528"/>
            <a:ext cx="2161356" cy="2161356"/>
          </a:xfrm>
          <a:prstGeom prst="rect">
            <a:avLst/>
          </a:prstGeom>
        </p:spPr>
      </p:pic>
      <p:pic>
        <p:nvPicPr>
          <p:cNvPr id="64" name="Picture 63" descr="Chart, pie chart&#10;&#10;Description automatically generated">
            <a:extLst>
              <a:ext uri="{FF2B5EF4-FFF2-40B4-BE49-F238E27FC236}">
                <a16:creationId xmlns:a16="http://schemas.microsoft.com/office/drawing/2014/main" id="{59DD3217-F546-4F7C-A128-759A8E622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7485" y="9123040"/>
            <a:ext cx="2140600" cy="2140600"/>
          </a:xfrm>
          <a:prstGeom prst="rect">
            <a:avLst/>
          </a:prstGeom>
        </p:spPr>
      </p:pic>
      <p:pic>
        <p:nvPicPr>
          <p:cNvPr id="72" name="Picture 71" descr="Chart, pie chart&#10;&#10;Description automatically generated">
            <a:extLst>
              <a:ext uri="{FF2B5EF4-FFF2-40B4-BE49-F238E27FC236}">
                <a16:creationId xmlns:a16="http://schemas.microsoft.com/office/drawing/2014/main" id="{09DCB5BE-7DE4-4F6C-A0C0-3F674D25AE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1803" y="11240857"/>
            <a:ext cx="2161356" cy="2161356"/>
          </a:xfrm>
          <a:prstGeom prst="rect">
            <a:avLst/>
          </a:prstGeom>
        </p:spPr>
      </p:pic>
      <p:pic>
        <p:nvPicPr>
          <p:cNvPr id="75" name="Picture 74" descr="Chart, pie chart&#10;&#10;Description automatically generated">
            <a:extLst>
              <a:ext uri="{FF2B5EF4-FFF2-40B4-BE49-F238E27FC236}">
                <a16:creationId xmlns:a16="http://schemas.microsoft.com/office/drawing/2014/main" id="{4A819FC2-E653-43F8-BEFC-4808EF7574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9975" y="11182021"/>
            <a:ext cx="2140600" cy="2140600"/>
          </a:xfrm>
          <a:prstGeom prst="rect">
            <a:avLst/>
          </a:prstGeom>
        </p:spPr>
      </p:pic>
      <p:pic>
        <p:nvPicPr>
          <p:cNvPr id="86" name="Picture 85" descr="Chart&#10;&#10;Description automatically generated with low confidence">
            <a:extLst>
              <a:ext uri="{FF2B5EF4-FFF2-40B4-BE49-F238E27FC236}">
                <a16:creationId xmlns:a16="http://schemas.microsoft.com/office/drawing/2014/main" id="{28EFB4E6-C7A0-45A1-A37B-102B6035AC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2959" y="4550626"/>
            <a:ext cx="4582282" cy="4582282"/>
          </a:xfrm>
          <a:prstGeom prst="rect">
            <a:avLst/>
          </a:prstGeom>
        </p:spPr>
      </p:pic>
      <p:pic>
        <p:nvPicPr>
          <p:cNvPr id="107" name="Picture 106" descr="Map&#10;&#10;Description automatically generated">
            <a:extLst>
              <a:ext uri="{FF2B5EF4-FFF2-40B4-BE49-F238E27FC236}">
                <a16:creationId xmlns:a16="http://schemas.microsoft.com/office/drawing/2014/main" id="{B97AE98A-4239-4E59-8331-F7198AEE47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1947" y="4550626"/>
            <a:ext cx="4582282" cy="4582282"/>
          </a:xfrm>
          <a:prstGeom prst="rect">
            <a:avLst/>
          </a:prstGeom>
        </p:spPr>
      </p:pic>
      <p:pic>
        <p:nvPicPr>
          <p:cNvPr id="134" name="Picture 133" descr="Chart, pie chart&#10;&#10;Description automatically generated">
            <a:extLst>
              <a:ext uri="{FF2B5EF4-FFF2-40B4-BE49-F238E27FC236}">
                <a16:creationId xmlns:a16="http://schemas.microsoft.com/office/drawing/2014/main" id="{937EC337-9EE1-4F1A-8B5F-A93CA2C3A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9896" y="13328691"/>
            <a:ext cx="2161356" cy="2161356"/>
          </a:xfrm>
          <a:prstGeom prst="rect">
            <a:avLst/>
          </a:prstGeom>
        </p:spPr>
      </p:pic>
      <p:pic>
        <p:nvPicPr>
          <p:cNvPr id="135" name="Picture 134" descr="Chart, pie chart&#10;&#10;Description automatically generated">
            <a:extLst>
              <a:ext uri="{FF2B5EF4-FFF2-40B4-BE49-F238E27FC236}">
                <a16:creationId xmlns:a16="http://schemas.microsoft.com/office/drawing/2014/main" id="{84787120-FABB-443F-BBBC-533E122C43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9511" y="13241768"/>
            <a:ext cx="2140600" cy="2140600"/>
          </a:xfrm>
          <a:prstGeom prst="rect">
            <a:avLst/>
          </a:prstGeom>
        </p:spPr>
      </p:pic>
      <p:pic>
        <p:nvPicPr>
          <p:cNvPr id="114" name="Picture 113" descr="Chart, bar chart, waterfall chart&#10;&#10;Description automatically generated">
            <a:extLst>
              <a:ext uri="{FF2B5EF4-FFF2-40B4-BE49-F238E27FC236}">
                <a16:creationId xmlns:a16="http://schemas.microsoft.com/office/drawing/2014/main" id="{2426C48E-816F-4385-A30F-A3F2C4CB47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06238" y="-665765"/>
            <a:ext cx="5152491" cy="4582282"/>
          </a:xfrm>
          <a:prstGeom prst="rect">
            <a:avLst/>
          </a:prstGeom>
          <a:ln>
            <a:noFill/>
          </a:ln>
        </p:spPr>
      </p:pic>
      <p:pic>
        <p:nvPicPr>
          <p:cNvPr id="116" name="Picture 115" descr="Chart, timeline&#10;&#10;Description automatically generated">
            <a:extLst>
              <a:ext uri="{FF2B5EF4-FFF2-40B4-BE49-F238E27FC236}">
                <a16:creationId xmlns:a16="http://schemas.microsoft.com/office/drawing/2014/main" id="{421BD130-36A9-485C-BCCA-CC3D7B6E19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01416" y="-669026"/>
            <a:ext cx="5171058" cy="4598792"/>
          </a:xfrm>
          <a:prstGeom prst="rect">
            <a:avLst/>
          </a:prstGeom>
          <a:ln>
            <a:noFill/>
          </a:ln>
        </p:spPr>
      </p:pic>
      <p:sp>
        <p:nvSpPr>
          <p:cNvPr id="148" name="TextBox 147">
            <a:extLst>
              <a:ext uri="{FF2B5EF4-FFF2-40B4-BE49-F238E27FC236}">
                <a16:creationId xmlns:a16="http://schemas.microsoft.com/office/drawing/2014/main" id="{3B54262C-6907-4FCC-A0C9-5B1CBBDD6EAC}"/>
              </a:ext>
            </a:extLst>
          </p:cNvPr>
          <p:cNvSpPr txBox="1"/>
          <p:nvPr/>
        </p:nvSpPr>
        <p:spPr>
          <a:xfrm>
            <a:off x="909345" y="4550626"/>
            <a:ext cx="793167" cy="489045"/>
          </a:xfrm>
          <a:prstGeom prst="rect">
            <a:avLst/>
          </a:prstGeom>
          <a:noFill/>
        </p:spPr>
        <p:txBody>
          <a:bodyPr wrap="square" rtlCol="0">
            <a:spAutoFit/>
          </a:bodyPr>
          <a:lstStyle/>
          <a:p>
            <a:pPr algn="ctr"/>
            <a:r>
              <a:rPr lang="en-US" sz="2578" dirty="0"/>
              <a:t>(d)</a:t>
            </a:r>
          </a:p>
        </p:txBody>
      </p:sp>
      <p:sp>
        <p:nvSpPr>
          <p:cNvPr id="149" name="TextBox 148">
            <a:extLst>
              <a:ext uri="{FF2B5EF4-FFF2-40B4-BE49-F238E27FC236}">
                <a16:creationId xmlns:a16="http://schemas.microsoft.com/office/drawing/2014/main" id="{3D20BEE5-CFB9-45DD-A13E-85D953286994}"/>
              </a:ext>
            </a:extLst>
          </p:cNvPr>
          <p:cNvSpPr txBox="1"/>
          <p:nvPr/>
        </p:nvSpPr>
        <p:spPr>
          <a:xfrm>
            <a:off x="5593733" y="9385710"/>
            <a:ext cx="793167" cy="489045"/>
          </a:xfrm>
          <a:prstGeom prst="rect">
            <a:avLst/>
          </a:prstGeom>
          <a:noFill/>
        </p:spPr>
        <p:txBody>
          <a:bodyPr wrap="square" rtlCol="0">
            <a:spAutoFit/>
          </a:bodyPr>
          <a:lstStyle/>
          <a:p>
            <a:pPr algn="ctr"/>
            <a:r>
              <a:rPr lang="en-US" sz="2578" dirty="0"/>
              <a:t>(e)</a:t>
            </a:r>
          </a:p>
        </p:txBody>
      </p:sp>
      <p:sp>
        <p:nvSpPr>
          <p:cNvPr id="150" name="TextBox 149">
            <a:extLst>
              <a:ext uri="{FF2B5EF4-FFF2-40B4-BE49-F238E27FC236}">
                <a16:creationId xmlns:a16="http://schemas.microsoft.com/office/drawing/2014/main" id="{22AE7B75-92C7-4DE3-B2BC-0A31DAAD0910}"/>
              </a:ext>
            </a:extLst>
          </p:cNvPr>
          <p:cNvSpPr txBox="1"/>
          <p:nvPr/>
        </p:nvSpPr>
        <p:spPr>
          <a:xfrm>
            <a:off x="5611595" y="11408874"/>
            <a:ext cx="793167" cy="489045"/>
          </a:xfrm>
          <a:prstGeom prst="rect">
            <a:avLst/>
          </a:prstGeom>
          <a:noFill/>
        </p:spPr>
        <p:txBody>
          <a:bodyPr wrap="square" rtlCol="0">
            <a:spAutoFit/>
          </a:bodyPr>
          <a:lstStyle/>
          <a:p>
            <a:pPr algn="ctr"/>
            <a:r>
              <a:rPr lang="en-US" sz="2578" dirty="0"/>
              <a:t>(f)</a:t>
            </a:r>
          </a:p>
        </p:txBody>
      </p:sp>
      <p:sp>
        <p:nvSpPr>
          <p:cNvPr id="152" name="TextBox 151">
            <a:extLst>
              <a:ext uri="{FF2B5EF4-FFF2-40B4-BE49-F238E27FC236}">
                <a16:creationId xmlns:a16="http://schemas.microsoft.com/office/drawing/2014/main" id="{0DA1F6A8-DF72-4A0A-8498-6A74F50F5B9E}"/>
              </a:ext>
            </a:extLst>
          </p:cNvPr>
          <p:cNvSpPr txBox="1"/>
          <p:nvPr/>
        </p:nvSpPr>
        <p:spPr>
          <a:xfrm>
            <a:off x="5593733" y="13331325"/>
            <a:ext cx="793167" cy="489045"/>
          </a:xfrm>
          <a:prstGeom prst="rect">
            <a:avLst/>
          </a:prstGeom>
          <a:noFill/>
        </p:spPr>
        <p:txBody>
          <a:bodyPr wrap="square" rtlCol="0">
            <a:spAutoFit/>
          </a:bodyPr>
          <a:lstStyle/>
          <a:p>
            <a:pPr algn="ctr"/>
            <a:r>
              <a:rPr lang="en-US" sz="2578" dirty="0"/>
              <a:t>(g)</a:t>
            </a:r>
          </a:p>
        </p:txBody>
      </p:sp>
      <p:cxnSp>
        <p:nvCxnSpPr>
          <p:cNvPr id="156" name="Straight Arrow Connector 155">
            <a:extLst>
              <a:ext uri="{FF2B5EF4-FFF2-40B4-BE49-F238E27FC236}">
                <a16:creationId xmlns:a16="http://schemas.microsoft.com/office/drawing/2014/main" id="{21392775-72D8-4407-B315-8B03F103898D}"/>
              </a:ext>
            </a:extLst>
          </p:cNvPr>
          <p:cNvCxnSpPr>
            <a:cxnSpLocks/>
          </p:cNvCxnSpPr>
          <p:nvPr/>
        </p:nvCxnSpPr>
        <p:spPr>
          <a:xfrm flipV="1">
            <a:off x="2991395" y="67950"/>
            <a:ext cx="0" cy="2995765"/>
          </a:xfrm>
          <a:prstGeom prst="straightConnector1">
            <a:avLst/>
          </a:prstGeom>
          <a:ln w="158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D135D5FF-B058-4073-9E88-FC2F4A684320}"/>
              </a:ext>
            </a:extLst>
          </p:cNvPr>
          <p:cNvSpPr txBox="1"/>
          <p:nvPr/>
        </p:nvSpPr>
        <p:spPr>
          <a:xfrm>
            <a:off x="2885320" y="1315561"/>
            <a:ext cx="1240411" cy="375616"/>
          </a:xfrm>
          <a:prstGeom prst="rect">
            <a:avLst/>
          </a:prstGeom>
          <a:noFill/>
        </p:spPr>
        <p:txBody>
          <a:bodyPr wrap="square" rtlCol="0">
            <a:spAutoFit/>
          </a:bodyPr>
          <a:lstStyle/>
          <a:p>
            <a:r>
              <a:rPr lang="en-US" sz="1841" dirty="0">
                <a:solidFill>
                  <a:srgbClr val="FF0000"/>
                </a:solidFill>
              </a:rPr>
              <a:t>&gt; 2-fold</a:t>
            </a:r>
          </a:p>
        </p:txBody>
      </p:sp>
      <p:sp>
        <p:nvSpPr>
          <p:cNvPr id="159" name="TextBox 158">
            <a:extLst>
              <a:ext uri="{FF2B5EF4-FFF2-40B4-BE49-F238E27FC236}">
                <a16:creationId xmlns:a16="http://schemas.microsoft.com/office/drawing/2014/main" id="{FA93EE55-B2C2-4A7E-B988-95C14EC85FAD}"/>
              </a:ext>
            </a:extLst>
          </p:cNvPr>
          <p:cNvSpPr txBox="1"/>
          <p:nvPr/>
        </p:nvSpPr>
        <p:spPr>
          <a:xfrm>
            <a:off x="2444238" y="-425925"/>
            <a:ext cx="1386493" cy="318998"/>
          </a:xfrm>
          <a:prstGeom prst="rect">
            <a:avLst/>
          </a:prstGeom>
          <a:noFill/>
        </p:spPr>
        <p:txBody>
          <a:bodyPr wrap="square" rtlCol="0">
            <a:spAutoFit/>
          </a:bodyPr>
          <a:lstStyle/>
          <a:p>
            <a:r>
              <a:rPr lang="en-US" sz="1473" b="1" dirty="0">
                <a:solidFill>
                  <a:srgbClr val="C00000"/>
                </a:solidFill>
              </a:rPr>
              <a:t>Contaminant</a:t>
            </a:r>
          </a:p>
        </p:txBody>
      </p:sp>
      <p:sp>
        <p:nvSpPr>
          <p:cNvPr id="160" name="TextBox 159">
            <a:extLst>
              <a:ext uri="{FF2B5EF4-FFF2-40B4-BE49-F238E27FC236}">
                <a16:creationId xmlns:a16="http://schemas.microsoft.com/office/drawing/2014/main" id="{4C48DA35-565A-4144-A95F-B832A0ADD2A0}"/>
              </a:ext>
            </a:extLst>
          </p:cNvPr>
          <p:cNvSpPr txBox="1"/>
          <p:nvPr/>
        </p:nvSpPr>
        <p:spPr>
          <a:xfrm>
            <a:off x="4849851" y="-435532"/>
            <a:ext cx="1840435" cy="318998"/>
          </a:xfrm>
          <a:prstGeom prst="rect">
            <a:avLst/>
          </a:prstGeom>
          <a:noFill/>
        </p:spPr>
        <p:txBody>
          <a:bodyPr wrap="square" rtlCol="0">
            <a:spAutoFit/>
          </a:bodyPr>
          <a:lstStyle/>
          <a:p>
            <a:r>
              <a:rPr lang="en-US" sz="1473" b="1" dirty="0">
                <a:solidFill>
                  <a:schemeClr val="accent6">
                    <a:lumMod val="75000"/>
                  </a:schemeClr>
                </a:solidFill>
              </a:rPr>
              <a:t>Non-contaminant</a:t>
            </a:r>
          </a:p>
        </p:txBody>
      </p:sp>
    </p:spTree>
    <p:extLst>
      <p:ext uri="{BB962C8B-B14F-4D97-AF65-F5344CB8AC3E}">
        <p14:creationId xmlns:p14="http://schemas.microsoft.com/office/powerpoint/2010/main" val="951665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E16C834-344E-4F79-992E-2EBC571C05E3}"/>
              </a:ext>
            </a:extLst>
          </p:cNvPr>
          <p:cNvSpPr/>
          <p:nvPr/>
        </p:nvSpPr>
        <p:spPr>
          <a:xfrm>
            <a:off x="-19017" y="-4190360"/>
            <a:ext cx="13938218" cy="17781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dirty="0"/>
          </a:p>
        </p:txBody>
      </p:sp>
      <p:pic>
        <p:nvPicPr>
          <p:cNvPr id="10" name="Picture 9">
            <a:extLst>
              <a:ext uri="{FF2B5EF4-FFF2-40B4-BE49-F238E27FC236}">
                <a16:creationId xmlns:a16="http://schemas.microsoft.com/office/drawing/2014/main" id="{49B2EF45-4AC1-4FBF-A3E7-68175BEB2CC1}"/>
              </a:ext>
            </a:extLst>
          </p:cNvPr>
          <p:cNvPicPr>
            <a:picLocks noChangeAspect="1"/>
          </p:cNvPicPr>
          <p:nvPr/>
        </p:nvPicPr>
        <p:blipFill>
          <a:blip r:embed="rId3"/>
          <a:stretch>
            <a:fillRect/>
          </a:stretch>
        </p:blipFill>
        <p:spPr>
          <a:xfrm>
            <a:off x="9039195" y="-3597292"/>
            <a:ext cx="4746178" cy="4038152"/>
          </a:xfrm>
          <a:prstGeom prst="rect">
            <a:avLst/>
          </a:prstGeom>
        </p:spPr>
      </p:pic>
      <p:pic>
        <p:nvPicPr>
          <p:cNvPr id="36" name="Picture 35">
            <a:extLst>
              <a:ext uri="{FF2B5EF4-FFF2-40B4-BE49-F238E27FC236}">
                <a16:creationId xmlns:a16="http://schemas.microsoft.com/office/drawing/2014/main" id="{F23EFBF5-0820-4C11-B8DA-9FC3FA4F642F}"/>
              </a:ext>
            </a:extLst>
          </p:cNvPr>
          <p:cNvPicPr>
            <a:picLocks noChangeAspect="1"/>
          </p:cNvPicPr>
          <p:nvPr/>
        </p:nvPicPr>
        <p:blipFill>
          <a:blip r:embed="rId4"/>
          <a:stretch>
            <a:fillRect/>
          </a:stretch>
        </p:blipFill>
        <p:spPr>
          <a:xfrm>
            <a:off x="8975633" y="9280083"/>
            <a:ext cx="4770987" cy="3978779"/>
          </a:xfrm>
          <a:prstGeom prst="rect">
            <a:avLst/>
          </a:prstGeom>
        </p:spPr>
      </p:pic>
      <p:sp>
        <p:nvSpPr>
          <p:cNvPr id="52" name="TextBox 51">
            <a:extLst>
              <a:ext uri="{FF2B5EF4-FFF2-40B4-BE49-F238E27FC236}">
                <a16:creationId xmlns:a16="http://schemas.microsoft.com/office/drawing/2014/main" id="{82D1B128-04D1-4140-A7B7-4AA8718A62CE}"/>
              </a:ext>
            </a:extLst>
          </p:cNvPr>
          <p:cNvSpPr txBox="1"/>
          <p:nvPr/>
        </p:nvSpPr>
        <p:spPr>
          <a:xfrm>
            <a:off x="11232579" y="12566746"/>
            <a:ext cx="2426622" cy="489045"/>
          </a:xfrm>
          <a:prstGeom prst="rect">
            <a:avLst/>
          </a:prstGeom>
          <a:noFill/>
        </p:spPr>
        <p:txBody>
          <a:bodyPr wrap="square" rtlCol="0">
            <a:spAutoFit/>
          </a:bodyPr>
          <a:lstStyle/>
          <a:p>
            <a:r>
              <a:rPr lang="en-US" sz="2578" i="1" dirty="0"/>
              <a:t>A. faecalis</a:t>
            </a:r>
          </a:p>
        </p:txBody>
      </p:sp>
      <p:sp>
        <p:nvSpPr>
          <p:cNvPr id="97" name="Rectangle 96">
            <a:extLst>
              <a:ext uri="{FF2B5EF4-FFF2-40B4-BE49-F238E27FC236}">
                <a16:creationId xmlns:a16="http://schemas.microsoft.com/office/drawing/2014/main" id="{2EA07471-867C-419E-97CA-EEF97008980E}"/>
              </a:ext>
            </a:extLst>
          </p:cNvPr>
          <p:cNvSpPr/>
          <p:nvPr/>
        </p:nvSpPr>
        <p:spPr>
          <a:xfrm>
            <a:off x="8992377" y="9977403"/>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8" name="Rectangle 97">
            <a:extLst>
              <a:ext uri="{FF2B5EF4-FFF2-40B4-BE49-F238E27FC236}">
                <a16:creationId xmlns:a16="http://schemas.microsoft.com/office/drawing/2014/main" id="{0321C956-7135-4EA2-A204-3061D1DDB978}"/>
              </a:ext>
            </a:extLst>
          </p:cNvPr>
          <p:cNvSpPr/>
          <p:nvPr/>
        </p:nvSpPr>
        <p:spPr>
          <a:xfrm>
            <a:off x="13618553" y="10095920"/>
            <a:ext cx="8418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5" name="TextBox 84">
            <a:extLst>
              <a:ext uri="{FF2B5EF4-FFF2-40B4-BE49-F238E27FC236}">
                <a16:creationId xmlns:a16="http://schemas.microsoft.com/office/drawing/2014/main" id="{F349A102-4671-42D7-A925-3A5034018697}"/>
              </a:ext>
            </a:extLst>
          </p:cNvPr>
          <p:cNvSpPr txBox="1"/>
          <p:nvPr/>
        </p:nvSpPr>
        <p:spPr>
          <a:xfrm>
            <a:off x="1" y="-4183958"/>
            <a:ext cx="2244844" cy="432298"/>
          </a:xfrm>
          <a:prstGeom prst="rect">
            <a:avLst/>
          </a:prstGeom>
          <a:noFill/>
        </p:spPr>
        <p:txBody>
          <a:bodyPr wrap="square" rtlCol="0">
            <a:spAutoFit/>
          </a:bodyPr>
          <a:lstStyle/>
          <a:p>
            <a:r>
              <a:rPr lang="en-US" sz="2209" dirty="0"/>
              <a:t>(a)</a:t>
            </a:r>
          </a:p>
        </p:txBody>
      </p:sp>
      <p:pic>
        <p:nvPicPr>
          <p:cNvPr id="4" name="Picture 3">
            <a:extLst>
              <a:ext uri="{FF2B5EF4-FFF2-40B4-BE49-F238E27FC236}">
                <a16:creationId xmlns:a16="http://schemas.microsoft.com/office/drawing/2014/main" id="{AB6BB3EE-0D3E-4D51-81F8-DFBAFB5E8378}"/>
              </a:ext>
            </a:extLst>
          </p:cNvPr>
          <p:cNvPicPr>
            <a:picLocks noChangeAspect="1"/>
          </p:cNvPicPr>
          <p:nvPr/>
        </p:nvPicPr>
        <p:blipFill>
          <a:blip r:embed="rId5"/>
          <a:stretch>
            <a:fillRect/>
          </a:stretch>
        </p:blipFill>
        <p:spPr>
          <a:xfrm>
            <a:off x="10093" y="-3646243"/>
            <a:ext cx="4663961" cy="4029045"/>
          </a:xfrm>
          <a:prstGeom prst="rect">
            <a:avLst/>
          </a:prstGeom>
        </p:spPr>
      </p:pic>
      <p:sp>
        <p:nvSpPr>
          <p:cNvPr id="54" name="Rectangle 53">
            <a:extLst>
              <a:ext uri="{FF2B5EF4-FFF2-40B4-BE49-F238E27FC236}">
                <a16:creationId xmlns:a16="http://schemas.microsoft.com/office/drawing/2014/main" id="{3BA45E3F-92A5-4631-927C-8F75D4191F20}"/>
              </a:ext>
            </a:extLst>
          </p:cNvPr>
          <p:cNvSpPr/>
          <p:nvPr/>
        </p:nvSpPr>
        <p:spPr>
          <a:xfrm>
            <a:off x="4512995" y="-2850656"/>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33" name="TextBox 32">
            <a:extLst>
              <a:ext uri="{FF2B5EF4-FFF2-40B4-BE49-F238E27FC236}">
                <a16:creationId xmlns:a16="http://schemas.microsoft.com/office/drawing/2014/main" id="{96C10688-1C6E-4CF3-83C1-22E55DCADEF9}"/>
              </a:ext>
            </a:extLst>
          </p:cNvPr>
          <p:cNvSpPr txBox="1"/>
          <p:nvPr/>
        </p:nvSpPr>
        <p:spPr>
          <a:xfrm>
            <a:off x="2225826" y="-247444"/>
            <a:ext cx="2373455" cy="489045"/>
          </a:xfrm>
          <a:prstGeom prst="rect">
            <a:avLst/>
          </a:prstGeom>
          <a:noFill/>
        </p:spPr>
        <p:txBody>
          <a:bodyPr wrap="square" rtlCol="0">
            <a:spAutoFit/>
          </a:bodyPr>
          <a:lstStyle/>
          <a:p>
            <a:r>
              <a:rPr lang="en-US" sz="2578" i="1" dirty="0"/>
              <a:t>F. </a:t>
            </a:r>
            <a:r>
              <a:rPr lang="en-US" sz="2578" i="1" dirty="0" err="1"/>
              <a:t>nucleatum</a:t>
            </a:r>
            <a:endParaRPr lang="en-US" sz="2578" i="1" dirty="0"/>
          </a:p>
        </p:txBody>
      </p:sp>
      <p:sp>
        <p:nvSpPr>
          <p:cNvPr id="60" name="Rectangle 59">
            <a:extLst>
              <a:ext uri="{FF2B5EF4-FFF2-40B4-BE49-F238E27FC236}">
                <a16:creationId xmlns:a16="http://schemas.microsoft.com/office/drawing/2014/main" id="{CDBEE182-B75A-46F4-AEBA-C7705A9B6EFC}"/>
              </a:ext>
            </a:extLst>
          </p:cNvPr>
          <p:cNvSpPr/>
          <p:nvPr/>
        </p:nvSpPr>
        <p:spPr>
          <a:xfrm>
            <a:off x="20222" y="-2929374"/>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0" name="TextBox 89">
            <a:extLst>
              <a:ext uri="{FF2B5EF4-FFF2-40B4-BE49-F238E27FC236}">
                <a16:creationId xmlns:a16="http://schemas.microsoft.com/office/drawing/2014/main" id="{0A7DFCA2-5641-4A9D-897C-3D07E304EF10}"/>
              </a:ext>
            </a:extLst>
          </p:cNvPr>
          <p:cNvSpPr txBox="1"/>
          <p:nvPr/>
        </p:nvSpPr>
        <p:spPr>
          <a:xfrm>
            <a:off x="6701249" y="-235739"/>
            <a:ext cx="2373455" cy="489045"/>
          </a:xfrm>
          <a:prstGeom prst="rect">
            <a:avLst/>
          </a:prstGeom>
          <a:noFill/>
        </p:spPr>
        <p:txBody>
          <a:bodyPr wrap="square" rtlCol="0">
            <a:spAutoFit/>
          </a:bodyPr>
          <a:lstStyle/>
          <a:p>
            <a:r>
              <a:rPr lang="en-US" sz="2578" i="1" dirty="0"/>
              <a:t>M. </a:t>
            </a:r>
            <a:r>
              <a:rPr lang="en-US" sz="2578" i="1" dirty="0" err="1"/>
              <a:t>osloensis</a:t>
            </a:r>
            <a:endParaRPr lang="en-US" sz="2578" i="1" dirty="0"/>
          </a:p>
        </p:txBody>
      </p:sp>
      <p:sp>
        <p:nvSpPr>
          <p:cNvPr id="56" name="Rectangle 55">
            <a:extLst>
              <a:ext uri="{FF2B5EF4-FFF2-40B4-BE49-F238E27FC236}">
                <a16:creationId xmlns:a16="http://schemas.microsoft.com/office/drawing/2014/main" id="{6179A693-D102-442E-A9C7-F664A1E92D0A}"/>
              </a:ext>
            </a:extLst>
          </p:cNvPr>
          <p:cNvSpPr/>
          <p:nvPr/>
        </p:nvSpPr>
        <p:spPr>
          <a:xfrm>
            <a:off x="4512995" y="-2867671"/>
            <a:ext cx="210454"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3" name="Rectangle 62">
            <a:extLst>
              <a:ext uri="{FF2B5EF4-FFF2-40B4-BE49-F238E27FC236}">
                <a16:creationId xmlns:a16="http://schemas.microsoft.com/office/drawing/2014/main" id="{6D58AB27-30DA-4DFE-A09C-A2CA426DDFC0}"/>
              </a:ext>
            </a:extLst>
          </p:cNvPr>
          <p:cNvSpPr/>
          <p:nvPr/>
        </p:nvSpPr>
        <p:spPr>
          <a:xfrm>
            <a:off x="9003890" y="-2687802"/>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29" name="TextBox 28">
            <a:extLst>
              <a:ext uri="{FF2B5EF4-FFF2-40B4-BE49-F238E27FC236}">
                <a16:creationId xmlns:a16="http://schemas.microsoft.com/office/drawing/2014/main" id="{C80E3434-50CF-4972-8F58-0B6C55638F9E}"/>
              </a:ext>
            </a:extLst>
          </p:cNvPr>
          <p:cNvSpPr txBox="1"/>
          <p:nvPr/>
        </p:nvSpPr>
        <p:spPr>
          <a:xfrm>
            <a:off x="11281198" y="-206314"/>
            <a:ext cx="2373455" cy="489045"/>
          </a:xfrm>
          <a:prstGeom prst="rect">
            <a:avLst/>
          </a:prstGeom>
          <a:noFill/>
        </p:spPr>
        <p:txBody>
          <a:bodyPr wrap="square" rtlCol="0">
            <a:spAutoFit/>
          </a:bodyPr>
          <a:lstStyle/>
          <a:p>
            <a:r>
              <a:rPr lang="en-US" sz="2578" i="1" dirty="0"/>
              <a:t>N. </a:t>
            </a:r>
            <a:r>
              <a:rPr lang="en-US" sz="2578" i="1" dirty="0" err="1"/>
              <a:t>subflava</a:t>
            </a:r>
            <a:endParaRPr lang="en-US" sz="2578" i="1" dirty="0"/>
          </a:p>
        </p:txBody>
      </p:sp>
      <p:sp>
        <p:nvSpPr>
          <p:cNvPr id="65" name="Rectangle 64">
            <a:extLst>
              <a:ext uri="{FF2B5EF4-FFF2-40B4-BE49-F238E27FC236}">
                <a16:creationId xmlns:a16="http://schemas.microsoft.com/office/drawing/2014/main" id="{1BF286C2-B1DB-49E8-84C2-F6940E1A15E7}"/>
              </a:ext>
            </a:extLst>
          </p:cNvPr>
          <p:cNvSpPr/>
          <p:nvPr/>
        </p:nvSpPr>
        <p:spPr>
          <a:xfrm>
            <a:off x="9074704" y="-2768338"/>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6" name="Rectangle 65">
            <a:extLst>
              <a:ext uri="{FF2B5EF4-FFF2-40B4-BE49-F238E27FC236}">
                <a16:creationId xmlns:a16="http://schemas.microsoft.com/office/drawing/2014/main" id="{9DF0CA97-916D-4213-A25F-3441FD07FB0B}"/>
              </a:ext>
            </a:extLst>
          </p:cNvPr>
          <p:cNvSpPr/>
          <p:nvPr/>
        </p:nvSpPr>
        <p:spPr>
          <a:xfrm>
            <a:off x="13654653" y="-2756012"/>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2" name="Picture 11">
            <a:extLst>
              <a:ext uri="{FF2B5EF4-FFF2-40B4-BE49-F238E27FC236}">
                <a16:creationId xmlns:a16="http://schemas.microsoft.com/office/drawing/2014/main" id="{0A44A464-15E1-4E59-82E2-2EA92AE3DCC6}"/>
              </a:ext>
            </a:extLst>
          </p:cNvPr>
          <p:cNvPicPr>
            <a:picLocks noChangeAspect="1"/>
          </p:cNvPicPr>
          <p:nvPr/>
        </p:nvPicPr>
        <p:blipFill>
          <a:blip r:embed="rId6"/>
          <a:stretch>
            <a:fillRect/>
          </a:stretch>
        </p:blipFill>
        <p:spPr>
          <a:xfrm>
            <a:off x="2668" y="434893"/>
            <a:ext cx="4663963" cy="3994297"/>
          </a:xfrm>
          <a:prstGeom prst="rect">
            <a:avLst/>
          </a:prstGeom>
        </p:spPr>
      </p:pic>
      <p:sp>
        <p:nvSpPr>
          <p:cNvPr id="30" name="TextBox 29">
            <a:extLst>
              <a:ext uri="{FF2B5EF4-FFF2-40B4-BE49-F238E27FC236}">
                <a16:creationId xmlns:a16="http://schemas.microsoft.com/office/drawing/2014/main" id="{57971056-7742-4F37-A2EC-648CFE6E131A}"/>
              </a:ext>
            </a:extLst>
          </p:cNvPr>
          <p:cNvSpPr txBox="1"/>
          <p:nvPr/>
        </p:nvSpPr>
        <p:spPr>
          <a:xfrm>
            <a:off x="2158901" y="3780216"/>
            <a:ext cx="2373455" cy="432298"/>
          </a:xfrm>
          <a:prstGeom prst="rect">
            <a:avLst/>
          </a:prstGeom>
          <a:noFill/>
        </p:spPr>
        <p:txBody>
          <a:bodyPr wrap="square" rtlCol="0">
            <a:spAutoFit/>
          </a:bodyPr>
          <a:lstStyle/>
          <a:p>
            <a:r>
              <a:rPr lang="en-US" sz="2209" i="1" dirty="0"/>
              <a:t>H. </a:t>
            </a:r>
            <a:r>
              <a:rPr lang="en-US" sz="2209" i="1" dirty="0" err="1"/>
              <a:t>parainfluenzae</a:t>
            </a:r>
            <a:endParaRPr lang="en-US" sz="2209" i="1" dirty="0"/>
          </a:p>
        </p:txBody>
      </p:sp>
      <p:sp>
        <p:nvSpPr>
          <p:cNvPr id="68" name="Rectangle 67">
            <a:extLst>
              <a:ext uri="{FF2B5EF4-FFF2-40B4-BE49-F238E27FC236}">
                <a16:creationId xmlns:a16="http://schemas.microsoft.com/office/drawing/2014/main" id="{20BF3A42-FC82-46F4-A112-8371145BF16C}"/>
              </a:ext>
            </a:extLst>
          </p:cNvPr>
          <p:cNvSpPr/>
          <p:nvPr/>
        </p:nvSpPr>
        <p:spPr>
          <a:xfrm>
            <a:off x="3449" y="1179454"/>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9" name="Rectangle 68">
            <a:extLst>
              <a:ext uri="{FF2B5EF4-FFF2-40B4-BE49-F238E27FC236}">
                <a16:creationId xmlns:a16="http://schemas.microsoft.com/office/drawing/2014/main" id="{464FD184-0ED0-412C-BE69-39BDE409D75B}"/>
              </a:ext>
            </a:extLst>
          </p:cNvPr>
          <p:cNvSpPr/>
          <p:nvPr/>
        </p:nvSpPr>
        <p:spPr>
          <a:xfrm>
            <a:off x="4465808" y="1362133"/>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8" name="Picture 7">
            <a:extLst>
              <a:ext uri="{FF2B5EF4-FFF2-40B4-BE49-F238E27FC236}">
                <a16:creationId xmlns:a16="http://schemas.microsoft.com/office/drawing/2014/main" id="{99BD8E70-2E8E-4545-9774-0D8A396EF047}"/>
              </a:ext>
            </a:extLst>
          </p:cNvPr>
          <p:cNvPicPr>
            <a:picLocks noChangeAspect="1"/>
          </p:cNvPicPr>
          <p:nvPr/>
        </p:nvPicPr>
        <p:blipFill>
          <a:blip r:embed="rId7"/>
          <a:stretch>
            <a:fillRect/>
          </a:stretch>
        </p:blipFill>
        <p:spPr>
          <a:xfrm>
            <a:off x="4489250" y="443952"/>
            <a:ext cx="4746979" cy="4007112"/>
          </a:xfrm>
          <a:prstGeom prst="rect">
            <a:avLst/>
          </a:prstGeom>
        </p:spPr>
      </p:pic>
      <p:sp>
        <p:nvSpPr>
          <p:cNvPr id="31" name="TextBox 30">
            <a:extLst>
              <a:ext uri="{FF2B5EF4-FFF2-40B4-BE49-F238E27FC236}">
                <a16:creationId xmlns:a16="http://schemas.microsoft.com/office/drawing/2014/main" id="{A07CEF2C-EDDC-4374-AB1C-DDF0FC124E48}"/>
              </a:ext>
            </a:extLst>
          </p:cNvPr>
          <p:cNvSpPr txBox="1"/>
          <p:nvPr/>
        </p:nvSpPr>
        <p:spPr>
          <a:xfrm>
            <a:off x="6709630" y="3761035"/>
            <a:ext cx="1781835" cy="489045"/>
          </a:xfrm>
          <a:prstGeom prst="rect">
            <a:avLst/>
          </a:prstGeom>
          <a:noFill/>
        </p:spPr>
        <p:txBody>
          <a:bodyPr wrap="square" rtlCol="0">
            <a:spAutoFit/>
          </a:bodyPr>
          <a:lstStyle/>
          <a:p>
            <a:r>
              <a:rPr lang="en-US" sz="2578" i="1" dirty="0"/>
              <a:t>F. </a:t>
            </a:r>
            <a:r>
              <a:rPr lang="en-US" sz="2578" i="1" dirty="0" err="1"/>
              <a:t>vaginae</a:t>
            </a:r>
            <a:endParaRPr lang="en-US" sz="2578" i="1" dirty="0"/>
          </a:p>
        </p:txBody>
      </p:sp>
      <p:sp>
        <p:nvSpPr>
          <p:cNvPr id="71" name="Rectangle 70">
            <a:extLst>
              <a:ext uri="{FF2B5EF4-FFF2-40B4-BE49-F238E27FC236}">
                <a16:creationId xmlns:a16="http://schemas.microsoft.com/office/drawing/2014/main" id="{08212067-7662-4727-9AA7-FABA7A4056B6}"/>
              </a:ext>
            </a:extLst>
          </p:cNvPr>
          <p:cNvSpPr/>
          <p:nvPr/>
        </p:nvSpPr>
        <p:spPr>
          <a:xfrm>
            <a:off x="4526663" y="1283136"/>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2" name="Rectangle 71">
            <a:extLst>
              <a:ext uri="{FF2B5EF4-FFF2-40B4-BE49-F238E27FC236}">
                <a16:creationId xmlns:a16="http://schemas.microsoft.com/office/drawing/2014/main" id="{DF45FDE7-9737-4FD7-A896-542102E98A07}"/>
              </a:ext>
            </a:extLst>
          </p:cNvPr>
          <p:cNvSpPr/>
          <p:nvPr/>
        </p:nvSpPr>
        <p:spPr>
          <a:xfrm>
            <a:off x="9062365" y="127641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6" name="Picture 15">
            <a:extLst>
              <a:ext uri="{FF2B5EF4-FFF2-40B4-BE49-F238E27FC236}">
                <a16:creationId xmlns:a16="http://schemas.microsoft.com/office/drawing/2014/main" id="{2F95DD90-C655-4842-B193-DC3A1306DCEA}"/>
              </a:ext>
            </a:extLst>
          </p:cNvPr>
          <p:cNvPicPr>
            <a:picLocks noChangeAspect="1"/>
          </p:cNvPicPr>
          <p:nvPr/>
        </p:nvPicPr>
        <p:blipFill>
          <a:blip r:embed="rId8"/>
          <a:stretch>
            <a:fillRect/>
          </a:stretch>
        </p:blipFill>
        <p:spPr>
          <a:xfrm>
            <a:off x="9110125" y="458926"/>
            <a:ext cx="4626155" cy="3972011"/>
          </a:xfrm>
          <a:prstGeom prst="rect">
            <a:avLst/>
          </a:prstGeom>
        </p:spPr>
      </p:pic>
      <p:sp>
        <p:nvSpPr>
          <p:cNvPr id="34" name="TextBox 33">
            <a:extLst>
              <a:ext uri="{FF2B5EF4-FFF2-40B4-BE49-F238E27FC236}">
                <a16:creationId xmlns:a16="http://schemas.microsoft.com/office/drawing/2014/main" id="{C49A6AEE-5D91-4A85-84FA-D6B60EF593B0}"/>
              </a:ext>
            </a:extLst>
          </p:cNvPr>
          <p:cNvSpPr txBox="1"/>
          <p:nvPr/>
        </p:nvSpPr>
        <p:spPr>
          <a:xfrm>
            <a:off x="11253285" y="3799605"/>
            <a:ext cx="2426622" cy="489045"/>
          </a:xfrm>
          <a:prstGeom prst="rect">
            <a:avLst/>
          </a:prstGeom>
          <a:noFill/>
        </p:spPr>
        <p:txBody>
          <a:bodyPr wrap="square" rtlCol="0">
            <a:spAutoFit/>
          </a:bodyPr>
          <a:lstStyle/>
          <a:p>
            <a:r>
              <a:rPr lang="en-US" sz="2578" i="1" dirty="0"/>
              <a:t>S. epidermidis</a:t>
            </a:r>
          </a:p>
        </p:txBody>
      </p:sp>
      <p:sp>
        <p:nvSpPr>
          <p:cNvPr id="74" name="Rectangle 73">
            <a:extLst>
              <a:ext uri="{FF2B5EF4-FFF2-40B4-BE49-F238E27FC236}">
                <a16:creationId xmlns:a16="http://schemas.microsoft.com/office/drawing/2014/main" id="{DE541BA0-BA46-407F-9BBD-68A8DE4DBAC8}"/>
              </a:ext>
            </a:extLst>
          </p:cNvPr>
          <p:cNvSpPr/>
          <p:nvPr/>
        </p:nvSpPr>
        <p:spPr>
          <a:xfrm>
            <a:off x="9100499" y="132169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5" name="Rectangle 74">
            <a:extLst>
              <a:ext uri="{FF2B5EF4-FFF2-40B4-BE49-F238E27FC236}">
                <a16:creationId xmlns:a16="http://schemas.microsoft.com/office/drawing/2014/main" id="{BE4ECC8B-7022-4351-9865-97C41DDF0168}"/>
              </a:ext>
            </a:extLst>
          </p:cNvPr>
          <p:cNvSpPr/>
          <p:nvPr/>
        </p:nvSpPr>
        <p:spPr>
          <a:xfrm>
            <a:off x="13608476" y="1235989"/>
            <a:ext cx="107411"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9" name="Picture 18">
            <a:extLst>
              <a:ext uri="{FF2B5EF4-FFF2-40B4-BE49-F238E27FC236}">
                <a16:creationId xmlns:a16="http://schemas.microsoft.com/office/drawing/2014/main" id="{CF5E297A-D285-4C3D-817D-8AE724906C58}"/>
              </a:ext>
            </a:extLst>
          </p:cNvPr>
          <p:cNvPicPr>
            <a:picLocks noChangeAspect="1"/>
          </p:cNvPicPr>
          <p:nvPr/>
        </p:nvPicPr>
        <p:blipFill>
          <a:blip r:embed="rId9"/>
          <a:stretch>
            <a:fillRect/>
          </a:stretch>
        </p:blipFill>
        <p:spPr>
          <a:xfrm>
            <a:off x="-4868" y="4461465"/>
            <a:ext cx="4662540" cy="3972011"/>
          </a:xfrm>
          <a:prstGeom prst="rect">
            <a:avLst/>
          </a:prstGeom>
        </p:spPr>
      </p:pic>
      <p:sp>
        <p:nvSpPr>
          <p:cNvPr id="37" name="TextBox 36">
            <a:extLst>
              <a:ext uri="{FF2B5EF4-FFF2-40B4-BE49-F238E27FC236}">
                <a16:creationId xmlns:a16="http://schemas.microsoft.com/office/drawing/2014/main" id="{DACDB37E-925A-425F-8C40-089549FA4E2A}"/>
              </a:ext>
            </a:extLst>
          </p:cNvPr>
          <p:cNvSpPr txBox="1"/>
          <p:nvPr/>
        </p:nvSpPr>
        <p:spPr>
          <a:xfrm>
            <a:off x="2167258" y="7786084"/>
            <a:ext cx="2426622" cy="489045"/>
          </a:xfrm>
          <a:prstGeom prst="rect">
            <a:avLst/>
          </a:prstGeom>
          <a:noFill/>
        </p:spPr>
        <p:txBody>
          <a:bodyPr wrap="square" rtlCol="0">
            <a:spAutoFit/>
          </a:bodyPr>
          <a:lstStyle/>
          <a:p>
            <a:r>
              <a:rPr lang="en-US" sz="2578" i="1" dirty="0"/>
              <a:t>L. </a:t>
            </a:r>
            <a:r>
              <a:rPr lang="en-US" sz="2578" i="1" dirty="0" err="1"/>
              <a:t>crispatus</a:t>
            </a:r>
            <a:endParaRPr lang="en-US" sz="2578" i="1" dirty="0"/>
          </a:p>
        </p:txBody>
      </p:sp>
      <p:sp>
        <p:nvSpPr>
          <p:cNvPr id="82" name="Rectangle 81">
            <a:extLst>
              <a:ext uri="{FF2B5EF4-FFF2-40B4-BE49-F238E27FC236}">
                <a16:creationId xmlns:a16="http://schemas.microsoft.com/office/drawing/2014/main" id="{27954254-F8DF-4CF3-A68D-44B1733C26AF}"/>
              </a:ext>
            </a:extLst>
          </p:cNvPr>
          <p:cNvSpPr/>
          <p:nvPr/>
        </p:nvSpPr>
        <p:spPr>
          <a:xfrm>
            <a:off x="15393" y="525811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6" name="Rectangle 85">
            <a:extLst>
              <a:ext uri="{FF2B5EF4-FFF2-40B4-BE49-F238E27FC236}">
                <a16:creationId xmlns:a16="http://schemas.microsoft.com/office/drawing/2014/main" id="{957B614C-D4B0-42CB-9C5D-3A5A04D6766C}"/>
              </a:ext>
            </a:extLst>
          </p:cNvPr>
          <p:cNvSpPr/>
          <p:nvPr/>
        </p:nvSpPr>
        <p:spPr>
          <a:xfrm>
            <a:off x="4529204" y="5429100"/>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21" name="Picture 20">
            <a:extLst>
              <a:ext uri="{FF2B5EF4-FFF2-40B4-BE49-F238E27FC236}">
                <a16:creationId xmlns:a16="http://schemas.microsoft.com/office/drawing/2014/main" id="{B7DD3164-BE42-4286-B876-F730E38AE6A2}"/>
              </a:ext>
            </a:extLst>
          </p:cNvPr>
          <p:cNvPicPr>
            <a:picLocks noChangeAspect="1"/>
          </p:cNvPicPr>
          <p:nvPr/>
        </p:nvPicPr>
        <p:blipFill>
          <a:blip r:embed="rId10"/>
          <a:stretch>
            <a:fillRect/>
          </a:stretch>
        </p:blipFill>
        <p:spPr>
          <a:xfrm>
            <a:off x="4624452" y="4474080"/>
            <a:ext cx="4574013" cy="3972013"/>
          </a:xfrm>
          <a:prstGeom prst="rect">
            <a:avLst/>
          </a:prstGeom>
        </p:spPr>
      </p:pic>
      <p:sp>
        <p:nvSpPr>
          <p:cNvPr id="40" name="TextBox 39">
            <a:extLst>
              <a:ext uri="{FF2B5EF4-FFF2-40B4-BE49-F238E27FC236}">
                <a16:creationId xmlns:a16="http://schemas.microsoft.com/office/drawing/2014/main" id="{1E70F870-9898-434A-AF53-E7A536BA6E8E}"/>
              </a:ext>
            </a:extLst>
          </p:cNvPr>
          <p:cNvSpPr txBox="1"/>
          <p:nvPr/>
        </p:nvSpPr>
        <p:spPr>
          <a:xfrm>
            <a:off x="6711064" y="7806301"/>
            <a:ext cx="2426622" cy="489045"/>
          </a:xfrm>
          <a:prstGeom prst="rect">
            <a:avLst/>
          </a:prstGeom>
          <a:noFill/>
        </p:spPr>
        <p:txBody>
          <a:bodyPr wrap="square" rtlCol="0">
            <a:spAutoFit/>
          </a:bodyPr>
          <a:lstStyle/>
          <a:p>
            <a:r>
              <a:rPr lang="en-US" sz="2578" i="1" dirty="0"/>
              <a:t>A. </a:t>
            </a:r>
            <a:r>
              <a:rPr lang="en-US" sz="2578" i="1" dirty="0" err="1"/>
              <a:t>baumannii</a:t>
            </a:r>
            <a:endParaRPr lang="en-US" sz="2578" i="1" dirty="0"/>
          </a:p>
        </p:txBody>
      </p:sp>
      <p:sp>
        <p:nvSpPr>
          <p:cNvPr id="88" name="Rectangle 87">
            <a:extLst>
              <a:ext uri="{FF2B5EF4-FFF2-40B4-BE49-F238E27FC236}">
                <a16:creationId xmlns:a16="http://schemas.microsoft.com/office/drawing/2014/main" id="{424FDC25-0439-40AC-9E15-A3D150868947}"/>
              </a:ext>
            </a:extLst>
          </p:cNvPr>
          <p:cNvSpPr/>
          <p:nvPr/>
        </p:nvSpPr>
        <p:spPr>
          <a:xfrm>
            <a:off x="4624453" y="527292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9" name="Rectangle 88">
            <a:extLst>
              <a:ext uri="{FF2B5EF4-FFF2-40B4-BE49-F238E27FC236}">
                <a16:creationId xmlns:a16="http://schemas.microsoft.com/office/drawing/2014/main" id="{5ED0CC98-E965-46DD-926D-405DD5125340}"/>
              </a:ext>
            </a:extLst>
          </p:cNvPr>
          <p:cNvSpPr/>
          <p:nvPr/>
        </p:nvSpPr>
        <p:spPr>
          <a:xfrm>
            <a:off x="9045177" y="5299460"/>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25" name="Picture 24">
            <a:extLst>
              <a:ext uri="{FF2B5EF4-FFF2-40B4-BE49-F238E27FC236}">
                <a16:creationId xmlns:a16="http://schemas.microsoft.com/office/drawing/2014/main" id="{3E38E8A1-6D02-4A9C-AA1A-2EB2A5334754}"/>
              </a:ext>
            </a:extLst>
          </p:cNvPr>
          <p:cNvPicPr>
            <a:picLocks noChangeAspect="1"/>
          </p:cNvPicPr>
          <p:nvPr/>
        </p:nvPicPr>
        <p:blipFill>
          <a:blip r:embed="rId11"/>
          <a:stretch>
            <a:fillRect/>
          </a:stretch>
        </p:blipFill>
        <p:spPr>
          <a:xfrm>
            <a:off x="9087449" y="4481012"/>
            <a:ext cx="4662540" cy="3978779"/>
          </a:xfrm>
          <a:prstGeom prst="rect">
            <a:avLst/>
          </a:prstGeom>
        </p:spPr>
      </p:pic>
      <p:sp>
        <p:nvSpPr>
          <p:cNvPr id="45" name="TextBox 44">
            <a:extLst>
              <a:ext uri="{FF2B5EF4-FFF2-40B4-BE49-F238E27FC236}">
                <a16:creationId xmlns:a16="http://schemas.microsoft.com/office/drawing/2014/main" id="{AE67FE00-869A-4A0F-AF89-294DD0E4BBF5}"/>
              </a:ext>
            </a:extLst>
          </p:cNvPr>
          <p:cNvSpPr txBox="1"/>
          <p:nvPr/>
        </p:nvSpPr>
        <p:spPr>
          <a:xfrm>
            <a:off x="11250859" y="7762030"/>
            <a:ext cx="2426622" cy="489045"/>
          </a:xfrm>
          <a:prstGeom prst="rect">
            <a:avLst/>
          </a:prstGeom>
          <a:noFill/>
        </p:spPr>
        <p:txBody>
          <a:bodyPr wrap="square" rtlCol="0">
            <a:spAutoFit/>
          </a:bodyPr>
          <a:lstStyle/>
          <a:p>
            <a:r>
              <a:rPr lang="en-US" sz="2578" i="1" dirty="0"/>
              <a:t>N. </a:t>
            </a:r>
            <a:r>
              <a:rPr lang="en-US" sz="2578" i="1" dirty="0" err="1"/>
              <a:t>flavescens</a:t>
            </a:r>
            <a:endParaRPr lang="en-US" sz="2578" i="1" dirty="0"/>
          </a:p>
        </p:txBody>
      </p:sp>
      <p:sp>
        <p:nvSpPr>
          <p:cNvPr id="91" name="Rectangle 90">
            <a:extLst>
              <a:ext uri="{FF2B5EF4-FFF2-40B4-BE49-F238E27FC236}">
                <a16:creationId xmlns:a16="http://schemas.microsoft.com/office/drawing/2014/main" id="{1FC507FC-33A7-4100-89C7-81956F629F74}"/>
              </a:ext>
            </a:extLst>
          </p:cNvPr>
          <p:cNvSpPr/>
          <p:nvPr/>
        </p:nvSpPr>
        <p:spPr>
          <a:xfrm>
            <a:off x="9075489" y="531309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2" name="Rectangle 91">
            <a:extLst>
              <a:ext uri="{FF2B5EF4-FFF2-40B4-BE49-F238E27FC236}">
                <a16:creationId xmlns:a16="http://schemas.microsoft.com/office/drawing/2014/main" id="{49CE2452-3118-422B-B410-E847D4A121C7}"/>
              </a:ext>
            </a:extLst>
          </p:cNvPr>
          <p:cNvSpPr/>
          <p:nvPr/>
        </p:nvSpPr>
        <p:spPr>
          <a:xfrm>
            <a:off x="13557609" y="5208815"/>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32" name="Picture 31">
            <a:extLst>
              <a:ext uri="{FF2B5EF4-FFF2-40B4-BE49-F238E27FC236}">
                <a16:creationId xmlns:a16="http://schemas.microsoft.com/office/drawing/2014/main" id="{68754CF3-8275-4C52-AF9D-37813FCD1AF2}"/>
              </a:ext>
            </a:extLst>
          </p:cNvPr>
          <p:cNvPicPr>
            <a:picLocks noChangeAspect="1"/>
          </p:cNvPicPr>
          <p:nvPr/>
        </p:nvPicPr>
        <p:blipFill>
          <a:blip r:embed="rId12"/>
          <a:stretch>
            <a:fillRect/>
          </a:stretch>
        </p:blipFill>
        <p:spPr>
          <a:xfrm>
            <a:off x="4583901" y="9263279"/>
            <a:ext cx="4565377" cy="3997661"/>
          </a:xfrm>
          <a:prstGeom prst="rect">
            <a:avLst/>
          </a:prstGeom>
        </p:spPr>
      </p:pic>
      <p:sp>
        <p:nvSpPr>
          <p:cNvPr id="51" name="TextBox 50">
            <a:extLst>
              <a:ext uri="{FF2B5EF4-FFF2-40B4-BE49-F238E27FC236}">
                <a16:creationId xmlns:a16="http://schemas.microsoft.com/office/drawing/2014/main" id="{09264C50-371A-44EC-A4E6-E2622E509C67}"/>
              </a:ext>
            </a:extLst>
          </p:cNvPr>
          <p:cNvSpPr txBox="1"/>
          <p:nvPr/>
        </p:nvSpPr>
        <p:spPr>
          <a:xfrm>
            <a:off x="6652505" y="12608118"/>
            <a:ext cx="2426622" cy="489045"/>
          </a:xfrm>
          <a:prstGeom prst="rect">
            <a:avLst/>
          </a:prstGeom>
          <a:noFill/>
        </p:spPr>
        <p:txBody>
          <a:bodyPr wrap="square" rtlCol="0">
            <a:spAutoFit/>
          </a:bodyPr>
          <a:lstStyle/>
          <a:p>
            <a:r>
              <a:rPr lang="en-US" sz="2578" i="1" dirty="0"/>
              <a:t>P. </a:t>
            </a:r>
            <a:r>
              <a:rPr lang="en-US" sz="2578" i="1" dirty="0" err="1"/>
              <a:t>mendocina</a:t>
            </a:r>
            <a:endParaRPr lang="en-US" sz="2578" i="1" dirty="0"/>
          </a:p>
        </p:txBody>
      </p:sp>
      <p:sp>
        <p:nvSpPr>
          <p:cNvPr id="95" name="Rectangle 94">
            <a:extLst>
              <a:ext uri="{FF2B5EF4-FFF2-40B4-BE49-F238E27FC236}">
                <a16:creationId xmlns:a16="http://schemas.microsoft.com/office/drawing/2014/main" id="{05C981E1-C657-4E7B-9290-0A8A3BC758AA}"/>
              </a:ext>
            </a:extLst>
          </p:cNvPr>
          <p:cNvSpPr/>
          <p:nvPr/>
        </p:nvSpPr>
        <p:spPr>
          <a:xfrm>
            <a:off x="4529751" y="1001284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6" name="Rectangle 95">
            <a:extLst>
              <a:ext uri="{FF2B5EF4-FFF2-40B4-BE49-F238E27FC236}">
                <a16:creationId xmlns:a16="http://schemas.microsoft.com/office/drawing/2014/main" id="{99AEDC52-50E7-4D9F-BF7B-74C3A87A985F}"/>
              </a:ext>
            </a:extLst>
          </p:cNvPr>
          <p:cNvSpPr/>
          <p:nvPr/>
        </p:nvSpPr>
        <p:spPr>
          <a:xfrm>
            <a:off x="8998201" y="998756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27" name="Picture 26">
            <a:extLst>
              <a:ext uri="{FF2B5EF4-FFF2-40B4-BE49-F238E27FC236}">
                <a16:creationId xmlns:a16="http://schemas.microsoft.com/office/drawing/2014/main" id="{28B8D3F1-151F-450D-89F7-E78CA6C57D80}"/>
              </a:ext>
            </a:extLst>
          </p:cNvPr>
          <p:cNvPicPr>
            <a:picLocks noChangeAspect="1"/>
          </p:cNvPicPr>
          <p:nvPr/>
        </p:nvPicPr>
        <p:blipFill>
          <a:blip r:embed="rId13"/>
          <a:stretch>
            <a:fillRect/>
          </a:stretch>
        </p:blipFill>
        <p:spPr>
          <a:xfrm>
            <a:off x="48706" y="9281749"/>
            <a:ext cx="4498030" cy="3994299"/>
          </a:xfrm>
          <a:prstGeom prst="rect">
            <a:avLst/>
          </a:prstGeom>
        </p:spPr>
      </p:pic>
      <p:sp>
        <p:nvSpPr>
          <p:cNvPr id="46" name="TextBox 45">
            <a:extLst>
              <a:ext uri="{FF2B5EF4-FFF2-40B4-BE49-F238E27FC236}">
                <a16:creationId xmlns:a16="http://schemas.microsoft.com/office/drawing/2014/main" id="{2C136E4E-5E16-4AD3-9267-BE851953CB4C}"/>
              </a:ext>
            </a:extLst>
          </p:cNvPr>
          <p:cNvSpPr txBox="1"/>
          <p:nvPr/>
        </p:nvSpPr>
        <p:spPr>
          <a:xfrm>
            <a:off x="2136856" y="12613923"/>
            <a:ext cx="2426622" cy="489045"/>
          </a:xfrm>
          <a:prstGeom prst="rect">
            <a:avLst/>
          </a:prstGeom>
          <a:noFill/>
        </p:spPr>
        <p:txBody>
          <a:bodyPr wrap="square" rtlCol="0">
            <a:spAutoFit/>
          </a:bodyPr>
          <a:lstStyle/>
          <a:p>
            <a:r>
              <a:rPr lang="en-US" sz="2578" i="1" dirty="0"/>
              <a:t>A. </a:t>
            </a:r>
            <a:r>
              <a:rPr lang="en-US" sz="2578" i="1" dirty="0" err="1"/>
              <a:t>xylosoxidans</a:t>
            </a:r>
            <a:endParaRPr lang="en-US" sz="2578" i="1" dirty="0"/>
          </a:p>
        </p:txBody>
      </p:sp>
      <p:sp>
        <p:nvSpPr>
          <p:cNvPr id="93" name="Rectangle 92">
            <a:extLst>
              <a:ext uri="{FF2B5EF4-FFF2-40B4-BE49-F238E27FC236}">
                <a16:creationId xmlns:a16="http://schemas.microsoft.com/office/drawing/2014/main" id="{BF9BDFC2-679D-4F49-8433-1095A1529122}"/>
              </a:ext>
            </a:extLst>
          </p:cNvPr>
          <p:cNvSpPr/>
          <p:nvPr/>
        </p:nvSpPr>
        <p:spPr>
          <a:xfrm>
            <a:off x="-3486" y="998812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94" name="Rectangle 93">
            <a:extLst>
              <a:ext uri="{FF2B5EF4-FFF2-40B4-BE49-F238E27FC236}">
                <a16:creationId xmlns:a16="http://schemas.microsoft.com/office/drawing/2014/main" id="{7CF4159A-2AEE-462F-8E40-D33A5A0C8623}"/>
              </a:ext>
            </a:extLst>
          </p:cNvPr>
          <p:cNvSpPr/>
          <p:nvPr/>
        </p:nvSpPr>
        <p:spPr>
          <a:xfrm>
            <a:off x="4433678" y="10140105"/>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0" name="TextBox 69">
            <a:extLst>
              <a:ext uri="{FF2B5EF4-FFF2-40B4-BE49-F238E27FC236}">
                <a16:creationId xmlns:a16="http://schemas.microsoft.com/office/drawing/2014/main" id="{AF9C3D2F-65C8-43DC-A94F-1498734B65D4}"/>
              </a:ext>
            </a:extLst>
          </p:cNvPr>
          <p:cNvSpPr txBox="1"/>
          <p:nvPr/>
        </p:nvSpPr>
        <p:spPr>
          <a:xfrm>
            <a:off x="4250284" y="8629196"/>
            <a:ext cx="4977331" cy="602344"/>
          </a:xfrm>
          <a:prstGeom prst="rect">
            <a:avLst/>
          </a:prstGeom>
          <a:noFill/>
        </p:spPr>
        <p:txBody>
          <a:bodyPr wrap="square" rtlCol="0">
            <a:spAutoFit/>
          </a:bodyPr>
          <a:lstStyle/>
          <a:p>
            <a:pPr algn="ctr"/>
            <a:r>
              <a:rPr lang="en-US" sz="3314" b="1" dirty="0">
                <a:solidFill>
                  <a:srgbClr val="C00000"/>
                </a:solidFill>
              </a:rPr>
              <a:t>Contaminants</a:t>
            </a:r>
          </a:p>
        </p:txBody>
      </p:sp>
      <p:sp>
        <p:nvSpPr>
          <p:cNvPr id="99" name="TextBox 98">
            <a:extLst>
              <a:ext uri="{FF2B5EF4-FFF2-40B4-BE49-F238E27FC236}">
                <a16:creationId xmlns:a16="http://schemas.microsoft.com/office/drawing/2014/main" id="{FF6A2CA0-FDA5-44BE-9F89-C45269934355}"/>
              </a:ext>
            </a:extLst>
          </p:cNvPr>
          <p:cNvSpPr txBox="1"/>
          <p:nvPr/>
        </p:nvSpPr>
        <p:spPr>
          <a:xfrm>
            <a:off x="5061206" y="-4271737"/>
            <a:ext cx="5713541" cy="602344"/>
          </a:xfrm>
          <a:prstGeom prst="rect">
            <a:avLst/>
          </a:prstGeom>
          <a:noFill/>
        </p:spPr>
        <p:txBody>
          <a:bodyPr wrap="square" rtlCol="0">
            <a:spAutoFit/>
          </a:bodyPr>
          <a:lstStyle/>
          <a:p>
            <a:r>
              <a:rPr lang="en-US" sz="3314" b="1" dirty="0">
                <a:solidFill>
                  <a:schemeClr val="accent6">
                    <a:lumMod val="50000"/>
                  </a:schemeClr>
                </a:solidFill>
              </a:rPr>
              <a:t>Non-contaminants</a:t>
            </a:r>
          </a:p>
        </p:txBody>
      </p:sp>
      <p:sp>
        <p:nvSpPr>
          <p:cNvPr id="73" name="Rectangle 72">
            <a:extLst>
              <a:ext uri="{FF2B5EF4-FFF2-40B4-BE49-F238E27FC236}">
                <a16:creationId xmlns:a16="http://schemas.microsoft.com/office/drawing/2014/main" id="{CFC32451-C69C-4E16-BD1B-4BA17513170F}"/>
              </a:ext>
            </a:extLst>
          </p:cNvPr>
          <p:cNvSpPr/>
          <p:nvPr/>
        </p:nvSpPr>
        <p:spPr>
          <a:xfrm>
            <a:off x="2" y="8752972"/>
            <a:ext cx="13919200" cy="4838124"/>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00" name="Rectangle 99">
            <a:extLst>
              <a:ext uri="{FF2B5EF4-FFF2-40B4-BE49-F238E27FC236}">
                <a16:creationId xmlns:a16="http://schemas.microsoft.com/office/drawing/2014/main" id="{DC27B4EB-9A9C-4019-A0B4-40D73D8A8ACA}"/>
              </a:ext>
            </a:extLst>
          </p:cNvPr>
          <p:cNvSpPr/>
          <p:nvPr/>
        </p:nvSpPr>
        <p:spPr>
          <a:xfrm>
            <a:off x="2" y="-4190360"/>
            <a:ext cx="13919200" cy="12943332"/>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83" name="TextBox 82">
            <a:extLst>
              <a:ext uri="{FF2B5EF4-FFF2-40B4-BE49-F238E27FC236}">
                <a16:creationId xmlns:a16="http://schemas.microsoft.com/office/drawing/2014/main" id="{04898D22-E154-485D-9A2C-3BF5C501AB3D}"/>
              </a:ext>
            </a:extLst>
          </p:cNvPr>
          <p:cNvSpPr txBox="1"/>
          <p:nvPr/>
        </p:nvSpPr>
        <p:spPr>
          <a:xfrm>
            <a:off x="-19017" y="8753255"/>
            <a:ext cx="2244844" cy="432298"/>
          </a:xfrm>
          <a:prstGeom prst="rect">
            <a:avLst/>
          </a:prstGeom>
          <a:noFill/>
        </p:spPr>
        <p:txBody>
          <a:bodyPr wrap="square" rtlCol="0">
            <a:spAutoFit/>
          </a:bodyPr>
          <a:lstStyle/>
          <a:p>
            <a:r>
              <a:rPr lang="en-US" sz="2209" dirty="0"/>
              <a:t>(b)</a:t>
            </a:r>
          </a:p>
        </p:txBody>
      </p:sp>
      <p:pic>
        <p:nvPicPr>
          <p:cNvPr id="3" name="Picture 2">
            <a:extLst>
              <a:ext uri="{FF2B5EF4-FFF2-40B4-BE49-F238E27FC236}">
                <a16:creationId xmlns:a16="http://schemas.microsoft.com/office/drawing/2014/main" id="{CD882F97-E8A4-459C-B391-412D1E9DF4C1}"/>
              </a:ext>
            </a:extLst>
          </p:cNvPr>
          <p:cNvPicPr>
            <a:picLocks noChangeAspect="1"/>
          </p:cNvPicPr>
          <p:nvPr/>
        </p:nvPicPr>
        <p:blipFill>
          <a:blip r:embed="rId14"/>
          <a:stretch>
            <a:fillRect/>
          </a:stretch>
        </p:blipFill>
        <p:spPr>
          <a:xfrm>
            <a:off x="4522687" y="-3631013"/>
            <a:ext cx="4663961" cy="3979993"/>
          </a:xfrm>
          <a:prstGeom prst="rect">
            <a:avLst/>
          </a:prstGeom>
        </p:spPr>
      </p:pic>
      <p:sp>
        <p:nvSpPr>
          <p:cNvPr id="59" name="Rectangle 58">
            <a:extLst>
              <a:ext uri="{FF2B5EF4-FFF2-40B4-BE49-F238E27FC236}">
                <a16:creationId xmlns:a16="http://schemas.microsoft.com/office/drawing/2014/main" id="{83CE4351-9B40-4CE8-A691-18660217908B}"/>
              </a:ext>
            </a:extLst>
          </p:cNvPr>
          <p:cNvSpPr/>
          <p:nvPr/>
        </p:nvSpPr>
        <p:spPr>
          <a:xfrm>
            <a:off x="4529003" y="-280012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1" name="Rectangle 60">
            <a:extLst>
              <a:ext uri="{FF2B5EF4-FFF2-40B4-BE49-F238E27FC236}">
                <a16:creationId xmlns:a16="http://schemas.microsoft.com/office/drawing/2014/main" id="{A36FA8AC-8824-42D8-98A4-9BECF8447DB5}"/>
              </a:ext>
            </a:extLst>
          </p:cNvPr>
          <p:cNvSpPr/>
          <p:nvPr/>
        </p:nvSpPr>
        <p:spPr>
          <a:xfrm>
            <a:off x="9057686" y="-310057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62" name="TextBox 61">
            <a:extLst>
              <a:ext uri="{FF2B5EF4-FFF2-40B4-BE49-F238E27FC236}">
                <a16:creationId xmlns:a16="http://schemas.microsoft.com/office/drawing/2014/main" id="{56114CAB-53B7-4ACC-824A-2AF6D11D4D04}"/>
              </a:ext>
            </a:extLst>
          </p:cNvPr>
          <p:cNvSpPr txBox="1"/>
          <p:nvPr/>
        </p:nvSpPr>
        <p:spPr>
          <a:xfrm>
            <a:off x="6749871" y="-228923"/>
            <a:ext cx="2373455" cy="489045"/>
          </a:xfrm>
          <a:prstGeom prst="rect">
            <a:avLst/>
          </a:prstGeom>
          <a:noFill/>
        </p:spPr>
        <p:txBody>
          <a:bodyPr wrap="square" rtlCol="0">
            <a:spAutoFit/>
          </a:bodyPr>
          <a:lstStyle/>
          <a:p>
            <a:r>
              <a:rPr lang="en-US" sz="2578" i="1" dirty="0"/>
              <a:t>M. </a:t>
            </a:r>
            <a:r>
              <a:rPr lang="en-US" sz="2578" i="1" dirty="0" err="1"/>
              <a:t>osloensis</a:t>
            </a:r>
            <a:endParaRPr lang="en-US" sz="2578" i="1" dirty="0"/>
          </a:p>
        </p:txBody>
      </p:sp>
    </p:spTree>
    <p:extLst>
      <p:ext uri="{BB962C8B-B14F-4D97-AF65-F5344CB8AC3E}">
        <p14:creationId xmlns:p14="http://schemas.microsoft.com/office/powerpoint/2010/main" val="3248969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21B6CBF-E719-42B7-8671-C165EBB02FB1}"/>
              </a:ext>
            </a:extLst>
          </p:cNvPr>
          <p:cNvSpPr/>
          <p:nvPr/>
        </p:nvSpPr>
        <p:spPr>
          <a:xfrm>
            <a:off x="2" y="-4391037"/>
            <a:ext cx="14185039" cy="14365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6" name="Picture 5" descr="Graphical user interface, application&#10;&#10;Description automatically generated">
            <a:extLst>
              <a:ext uri="{FF2B5EF4-FFF2-40B4-BE49-F238E27FC236}">
                <a16:creationId xmlns:a16="http://schemas.microsoft.com/office/drawing/2014/main" id="{63101381-1522-486E-8ED9-C23E5DB97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42" y="-4391035"/>
            <a:ext cx="13919200" cy="14365011"/>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6AFC4A2F-F689-44DE-8593-D741FFF91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42" y="-4391035"/>
            <a:ext cx="13919200" cy="14365011"/>
          </a:xfrm>
          <a:prstGeom prst="rect">
            <a:avLst/>
          </a:prstGeom>
        </p:spPr>
      </p:pic>
      <p:pic>
        <p:nvPicPr>
          <p:cNvPr id="1028" name="Picture 4" descr="Fungus Icon Png, Transparent Png , Transparent Png Image - PNGitem">
            <a:extLst>
              <a:ext uri="{FF2B5EF4-FFF2-40B4-BE49-F238E27FC236}">
                <a16:creationId xmlns:a16="http://schemas.microsoft.com/office/drawing/2014/main" id="{D66027F8-57C6-4913-B88D-734E7D7C3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76203" y="8854093"/>
            <a:ext cx="477699" cy="58874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Covid-19 with solid fill">
            <a:extLst>
              <a:ext uri="{FF2B5EF4-FFF2-40B4-BE49-F238E27FC236}">
                <a16:creationId xmlns:a16="http://schemas.microsoft.com/office/drawing/2014/main" id="{D86B9735-9120-433C-99EF-BB7001B373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012" y="7089498"/>
            <a:ext cx="768957" cy="768957"/>
          </a:xfrm>
          <a:prstGeom prst="rect">
            <a:avLst/>
          </a:prstGeom>
        </p:spPr>
      </p:pic>
      <p:pic>
        <p:nvPicPr>
          <p:cNvPr id="16" name="Graphic 15" descr="Germ with solid fill">
            <a:extLst>
              <a:ext uri="{FF2B5EF4-FFF2-40B4-BE49-F238E27FC236}">
                <a16:creationId xmlns:a16="http://schemas.microsoft.com/office/drawing/2014/main" id="{F5EE38A3-ECCD-47C4-9230-F91E40159C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9012" y="1006458"/>
            <a:ext cx="768957" cy="768957"/>
          </a:xfrm>
          <a:prstGeom prst="rect">
            <a:avLst/>
          </a:prstGeom>
        </p:spPr>
      </p:pic>
      <p:cxnSp>
        <p:nvCxnSpPr>
          <p:cNvPr id="23" name="Straight Connector 22">
            <a:extLst>
              <a:ext uri="{FF2B5EF4-FFF2-40B4-BE49-F238E27FC236}">
                <a16:creationId xmlns:a16="http://schemas.microsoft.com/office/drawing/2014/main" id="{534243E5-A140-4ED3-A403-D2D7E706096C}"/>
              </a:ext>
            </a:extLst>
          </p:cNvPr>
          <p:cNvCxnSpPr>
            <a:cxnSpLocks/>
          </p:cNvCxnSpPr>
          <p:nvPr/>
        </p:nvCxnSpPr>
        <p:spPr>
          <a:xfrm>
            <a:off x="5" y="-3338115"/>
            <a:ext cx="1418503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170185-D502-4A15-8216-FD1B9B983C0A}"/>
              </a:ext>
            </a:extLst>
          </p:cNvPr>
          <p:cNvCxnSpPr>
            <a:cxnSpLocks/>
          </p:cNvCxnSpPr>
          <p:nvPr/>
        </p:nvCxnSpPr>
        <p:spPr>
          <a:xfrm>
            <a:off x="6" y="8743208"/>
            <a:ext cx="1416944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936C6E-142A-41E8-B31B-123118DC1713}"/>
              </a:ext>
            </a:extLst>
          </p:cNvPr>
          <p:cNvCxnSpPr>
            <a:cxnSpLocks/>
          </p:cNvCxnSpPr>
          <p:nvPr/>
        </p:nvCxnSpPr>
        <p:spPr>
          <a:xfrm>
            <a:off x="6" y="6332199"/>
            <a:ext cx="14169447"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17C116D-0150-426C-A577-A2F1FBE7F96C}"/>
              </a:ext>
            </a:extLst>
          </p:cNvPr>
          <p:cNvSpPr/>
          <p:nvPr/>
        </p:nvSpPr>
        <p:spPr>
          <a:xfrm>
            <a:off x="787969" y="8757262"/>
            <a:ext cx="13397071" cy="353677"/>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3" name="Rectangle 12">
            <a:extLst>
              <a:ext uri="{FF2B5EF4-FFF2-40B4-BE49-F238E27FC236}">
                <a16:creationId xmlns:a16="http://schemas.microsoft.com/office/drawing/2014/main" id="{5BD1FCD0-B3C6-4392-958C-AD2C5A68C66F}"/>
              </a:ext>
            </a:extLst>
          </p:cNvPr>
          <p:cNvSpPr/>
          <p:nvPr/>
        </p:nvSpPr>
        <p:spPr>
          <a:xfrm>
            <a:off x="749107" y="-1847922"/>
            <a:ext cx="13435934" cy="379626"/>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5" name="Rectangle 14">
            <a:extLst>
              <a:ext uri="{FF2B5EF4-FFF2-40B4-BE49-F238E27FC236}">
                <a16:creationId xmlns:a16="http://schemas.microsoft.com/office/drawing/2014/main" id="{AADDF22E-0BD3-4EF5-8F88-31EC70CAD272}"/>
              </a:ext>
            </a:extLst>
          </p:cNvPr>
          <p:cNvSpPr/>
          <p:nvPr/>
        </p:nvSpPr>
        <p:spPr>
          <a:xfrm>
            <a:off x="749107" y="-2782831"/>
            <a:ext cx="13435934" cy="565490"/>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Tree>
    <p:extLst>
      <p:ext uri="{BB962C8B-B14F-4D97-AF65-F5344CB8AC3E}">
        <p14:creationId xmlns:p14="http://schemas.microsoft.com/office/powerpoint/2010/main" val="3257807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FE87A0-4A82-3E08-429B-32C534158191}"/>
              </a:ext>
            </a:extLst>
          </p:cNvPr>
          <p:cNvSpPr/>
          <p:nvPr/>
        </p:nvSpPr>
        <p:spPr>
          <a:xfrm>
            <a:off x="-27038" y="-4109991"/>
            <a:ext cx="14086538" cy="19322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pic>
        <p:nvPicPr>
          <p:cNvPr id="17" name="Picture 16" descr="Chart, bar chart&#10;&#10;Description automatically generated">
            <a:extLst>
              <a:ext uri="{FF2B5EF4-FFF2-40B4-BE49-F238E27FC236}">
                <a16:creationId xmlns:a16="http://schemas.microsoft.com/office/drawing/2014/main" id="{090378FC-7AA4-6EEE-783A-FDCBF4CCB5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41" y="8361260"/>
            <a:ext cx="6851459" cy="6851459"/>
          </a:xfrm>
          <a:prstGeom prst="rect">
            <a:avLst/>
          </a:prstGeom>
        </p:spPr>
      </p:pic>
      <p:pic>
        <p:nvPicPr>
          <p:cNvPr id="12" name="Picture 11" descr="A picture containing text, stationary, screenshot&#10;&#10;Description automatically generated">
            <a:extLst>
              <a:ext uri="{FF2B5EF4-FFF2-40B4-BE49-F238E27FC236}">
                <a16:creationId xmlns:a16="http://schemas.microsoft.com/office/drawing/2014/main" id="{36DADA12-978A-7636-433C-45B7F048A0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6" y="-3968413"/>
            <a:ext cx="13919200" cy="5567680"/>
          </a:xfrm>
          <a:prstGeom prst="rect">
            <a:avLst/>
          </a:prstGeom>
        </p:spPr>
      </p:pic>
      <p:pic>
        <p:nvPicPr>
          <p:cNvPr id="5" name="Picture 4" descr="Chart, histogram&#10;&#10;Description automatically generated">
            <a:extLst>
              <a:ext uri="{FF2B5EF4-FFF2-40B4-BE49-F238E27FC236}">
                <a16:creationId xmlns:a16="http://schemas.microsoft.com/office/drawing/2014/main" id="{A372C9E6-CF92-8CD3-9A24-D69B11AFB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443" y="1597381"/>
            <a:ext cx="6851459" cy="6851459"/>
          </a:xfrm>
          <a:prstGeom prst="rect">
            <a:avLst/>
          </a:prstGeom>
        </p:spPr>
      </p:pic>
      <p:pic>
        <p:nvPicPr>
          <p:cNvPr id="42" name="Picture 41" descr="Chart, pie chart&#10;&#10;Description automatically generated">
            <a:extLst>
              <a:ext uri="{FF2B5EF4-FFF2-40B4-BE49-F238E27FC236}">
                <a16:creationId xmlns:a16="http://schemas.microsoft.com/office/drawing/2014/main" id="{73D09A2A-A9E6-576F-5782-755D1DB686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9904" y="8180262"/>
            <a:ext cx="6851459" cy="6851459"/>
          </a:xfrm>
          <a:prstGeom prst="rect">
            <a:avLst/>
          </a:prstGeom>
        </p:spPr>
      </p:pic>
      <p:pic>
        <p:nvPicPr>
          <p:cNvPr id="18" name="Picture 17" descr="Chart, histogram&#10;&#10;Description automatically generated">
            <a:extLst>
              <a:ext uri="{FF2B5EF4-FFF2-40B4-BE49-F238E27FC236}">
                <a16:creationId xmlns:a16="http://schemas.microsoft.com/office/drawing/2014/main" id="{6611AE75-AB54-0697-7613-CD07058D7F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8042" y="1582999"/>
            <a:ext cx="6851459" cy="6851459"/>
          </a:xfrm>
          <a:prstGeom prst="rect">
            <a:avLst/>
          </a:prstGeom>
        </p:spPr>
      </p:pic>
      <p:sp>
        <p:nvSpPr>
          <p:cNvPr id="8" name="TextBox 7">
            <a:extLst>
              <a:ext uri="{FF2B5EF4-FFF2-40B4-BE49-F238E27FC236}">
                <a16:creationId xmlns:a16="http://schemas.microsoft.com/office/drawing/2014/main" id="{7DF2D83B-55D9-E28C-3182-27B67873376B}"/>
              </a:ext>
            </a:extLst>
          </p:cNvPr>
          <p:cNvSpPr txBox="1"/>
          <p:nvPr/>
        </p:nvSpPr>
        <p:spPr>
          <a:xfrm>
            <a:off x="109650" y="1474811"/>
            <a:ext cx="387602"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C1CE079B-ECFA-1A63-EED1-2A7D6EB8CF10}"/>
              </a:ext>
            </a:extLst>
          </p:cNvPr>
          <p:cNvSpPr txBox="1"/>
          <p:nvPr/>
        </p:nvSpPr>
        <p:spPr>
          <a:xfrm>
            <a:off x="6991761" y="1474811"/>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c</a:t>
            </a:r>
          </a:p>
        </p:txBody>
      </p:sp>
      <p:sp>
        <p:nvSpPr>
          <p:cNvPr id="11" name="TextBox 10">
            <a:extLst>
              <a:ext uri="{FF2B5EF4-FFF2-40B4-BE49-F238E27FC236}">
                <a16:creationId xmlns:a16="http://schemas.microsoft.com/office/drawing/2014/main" id="{E31DFAA5-F2A8-094A-6FA5-6ABCCA5248D2}"/>
              </a:ext>
            </a:extLst>
          </p:cNvPr>
          <p:cNvSpPr txBox="1"/>
          <p:nvPr/>
        </p:nvSpPr>
        <p:spPr>
          <a:xfrm>
            <a:off x="-27038" y="8253072"/>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d</a:t>
            </a:r>
          </a:p>
        </p:txBody>
      </p:sp>
      <p:sp>
        <p:nvSpPr>
          <p:cNvPr id="13" name="TextBox 12">
            <a:extLst>
              <a:ext uri="{FF2B5EF4-FFF2-40B4-BE49-F238E27FC236}">
                <a16:creationId xmlns:a16="http://schemas.microsoft.com/office/drawing/2014/main" id="{5DF788A4-86A9-AE6B-D34A-0DBA5DBE585C}"/>
              </a:ext>
            </a:extLst>
          </p:cNvPr>
          <p:cNvSpPr txBox="1"/>
          <p:nvPr/>
        </p:nvSpPr>
        <p:spPr>
          <a:xfrm>
            <a:off x="6991761" y="8355419"/>
            <a:ext cx="793167"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e</a:t>
            </a:r>
          </a:p>
        </p:txBody>
      </p:sp>
      <p:sp>
        <p:nvSpPr>
          <p:cNvPr id="14" name="TextBox 13">
            <a:extLst>
              <a:ext uri="{FF2B5EF4-FFF2-40B4-BE49-F238E27FC236}">
                <a16:creationId xmlns:a16="http://schemas.microsoft.com/office/drawing/2014/main" id="{EB02B8A3-59E4-18E7-5130-B34A9BEC438B}"/>
              </a:ext>
            </a:extLst>
          </p:cNvPr>
          <p:cNvSpPr txBox="1"/>
          <p:nvPr/>
        </p:nvSpPr>
        <p:spPr>
          <a:xfrm>
            <a:off x="43557" y="-4109991"/>
            <a:ext cx="519792" cy="489045"/>
          </a:xfrm>
          <a:prstGeom prst="rect">
            <a:avLst/>
          </a:prstGeom>
          <a:noFill/>
        </p:spPr>
        <p:txBody>
          <a:bodyPr wrap="square" rtlCol="0">
            <a:spAutoFit/>
          </a:bodyPr>
          <a:lstStyle/>
          <a:p>
            <a:pPr algn="ctr"/>
            <a:r>
              <a:rPr lang="en-US" sz="2578" b="1" dirty="0">
                <a:latin typeface="Arial" panose="020B0604020202020204" pitchFamily="34" charset="0"/>
                <a:cs typeface="Arial" panose="020B0604020202020204" pitchFamily="34" charset="0"/>
              </a:rPr>
              <a:t>a</a:t>
            </a:r>
          </a:p>
        </p:txBody>
      </p:sp>
      <p:sp>
        <p:nvSpPr>
          <p:cNvPr id="6" name="Rectangle 5">
            <a:extLst>
              <a:ext uri="{FF2B5EF4-FFF2-40B4-BE49-F238E27FC236}">
                <a16:creationId xmlns:a16="http://schemas.microsoft.com/office/drawing/2014/main" id="{0BBAF049-8DB2-C6AE-E9A5-CD27A2E8886F}"/>
              </a:ext>
            </a:extLst>
          </p:cNvPr>
          <p:cNvSpPr/>
          <p:nvPr/>
        </p:nvSpPr>
        <p:spPr>
          <a:xfrm>
            <a:off x="1249929" y="1699480"/>
            <a:ext cx="2525449" cy="9435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7" name="Rectangle 6">
            <a:extLst>
              <a:ext uri="{FF2B5EF4-FFF2-40B4-BE49-F238E27FC236}">
                <a16:creationId xmlns:a16="http://schemas.microsoft.com/office/drawing/2014/main" id="{CE71AB58-0FDA-3A8B-2AA7-A9F285DE3015}"/>
              </a:ext>
            </a:extLst>
          </p:cNvPr>
          <p:cNvSpPr/>
          <p:nvPr/>
        </p:nvSpPr>
        <p:spPr>
          <a:xfrm>
            <a:off x="1324757" y="1820009"/>
            <a:ext cx="243191" cy="264577"/>
          </a:xfrm>
          <a:prstGeom prst="rect">
            <a:avLst/>
          </a:prstGeom>
          <a:solidFill>
            <a:srgbClr val="E6D9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20" name="Rectangle 19">
            <a:extLst>
              <a:ext uri="{FF2B5EF4-FFF2-40B4-BE49-F238E27FC236}">
                <a16:creationId xmlns:a16="http://schemas.microsoft.com/office/drawing/2014/main" id="{4922B483-C794-8124-42EE-0891FF1EBF55}"/>
              </a:ext>
            </a:extLst>
          </p:cNvPr>
          <p:cNvSpPr/>
          <p:nvPr/>
        </p:nvSpPr>
        <p:spPr>
          <a:xfrm>
            <a:off x="1324757" y="2255811"/>
            <a:ext cx="243191" cy="264577"/>
          </a:xfrm>
          <a:prstGeom prst="rect">
            <a:avLst/>
          </a:prstGeom>
          <a:solidFill>
            <a:srgbClr val="A1C5B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p>
        </p:txBody>
      </p:sp>
      <p:sp>
        <p:nvSpPr>
          <p:cNvPr id="16" name="TextBox 15">
            <a:extLst>
              <a:ext uri="{FF2B5EF4-FFF2-40B4-BE49-F238E27FC236}">
                <a16:creationId xmlns:a16="http://schemas.microsoft.com/office/drawing/2014/main" id="{9721DCFC-798F-79FB-1A76-EE2AED453267}"/>
              </a:ext>
            </a:extLst>
          </p:cNvPr>
          <p:cNvSpPr txBox="1"/>
          <p:nvPr/>
        </p:nvSpPr>
        <p:spPr>
          <a:xfrm>
            <a:off x="1455004" y="1699479"/>
            <a:ext cx="1544728" cy="432298"/>
          </a:xfrm>
          <a:prstGeom prst="rect">
            <a:avLst/>
          </a:prstGeom>
          <a:noFill/>
        </p:spPr>
        <p:txBody>
          <a:bodyPr wrap="square" rtlCol="0">
            <a:spAutoFit/>
          </a:bodyPr>
          <a:lstStyle/>
          <a:p>
            <a:r>
              <a:rPr lang="en-US" sz="2209" dirty="0"/>
              <a:t>All species</a:t>
            </a:r>
          </a:p>
        </p:txBody>
      </p:sp>
      <p:sp>
        <p:nvSpPr>
          <p:cNvPr id="22" name="TextBox 21">
            <a:extLst>
              <a:ext uri="{FF2B5EF4-FFF2-40B4-BE49-F238E27FC236}">
                <a16:creationId xmlns:a16="http://schemas.microsoft.com/office/drawing/2014/main" id="{F1B62FD2-4401-E0F9-FEEA-6AAFD109C77B}"/>
              </a:ext>
            </a:extLst>
          </p:cNvPr>
          <p:cNvSpPr txBox="1"/>
          <p:nvPr/>
        </p:nvSpPr>
        <p:spPr>
          <a:xfrm>
            <a:off x="1438391" y="2132966"/>
            <a:ext cx="2815408" cy="432298"/>
          </a:xfrm>
          <a:prstGeom prst="rect">
            <a:avLst/>
          </a:prstGeom>
          <a:noFill/>
        </p:spPr>
        <p:txBody>
          <a:bodyPr wrap="square" rtlCol="0">
            <a:spAutoFit/>
          </a:bodyPr>
          <a:lstStyle/>
          <a:p>
            <a:r>
              <a:rPr lang="en-US" sz="2209" dirty="0"/>
              <a:t>Non-contaminants</a:t>
            </a:r>
          </a:p>
        </p:txBody>
      </p:sp>
      <p:sp>
        <p:nvSpPr>
          <p:cNvPr id="19" name="TextBox 18">
            <a:extLst>
              <a:ext uri="{FF2B5EF4-FFF2-40B4-BE49-F238E27FC236}">
                <a16:creationId xmlns:a16="http://schemas.microsoft.com/office/drawing/2014/main" id="{C5E8FEF4-C927-569B-DE2A-93D0EADC6063}"/>
              </a:ext>
            </a:extLst>
          </p:cNvPr>
          <p:cNvSpPr txBox="1"/>
          <p:nvPr/>
        </p:nvSpPr>
        <p:spPr>
          <a:xfrm>
            <a:off x="5307864" y="1772907"/>
            <a:ext cx="1651737" cy="545662"/>
          </a:xfrm>
          <a:prstGeom prst="rect">
            <a:avLst/>
          </a:prstGeom>
          <a:noFill/>
        </p:spPr>
        <p:txBody>
          <a:bodyPr wrap="square" rtlCol="0">
            <a:spAutoFit/>
          </a:bodyPr>
          <a:lstStyle/>
          <a:p>
            <a:r>
              <a:rPr lang="en-US" sz="2946" i="1" dirty="0"/>
              <a:t>n </a:t>
            </a:r>
            <a:r>
              <a:rPr lang="en-US" sz="2946" dirty="0"/>
              <a:t>= 8828</a:t>
            </a:r>
          </a:p>
        </p:txBody>
      </p:sp>
      <p:sp>
        <p:nvSpPr>
          <p:cNvPr id="21" name="TextBox 20">
            <a:extLst>
              <a:ext uri="{FF2B5EF4-FFF2-40B4-BE49-F238E27FC236}">
                <a16:creationId xmlns:a16="http://schemas.microsoft.com/office/drawing/2014/main" id="{F2F6AE19-2DE6-ED39-B94E-79A57760D23B}"/>
              </a:ext>
            </a:extLst>
          </p:cNvPr>
          <p:cNvSpPr txBox="1"/>
          <p:nvPr/>
        </p:nvSpPr>
        <p:spPr>
          <a:xfrm>
            <a:off x="12348139" y="1781095"/>
            <a:ext cx="1651737" cy="545662"/>
          </a:xfrm>
          <a:prstGeom prst="rect">
            <a:avLst/>
          </a:prstGeom>
          <a:noFill/>
        </p:spPr>
        <p:txBody>
          <a:bodyPr wrap="square" rtlCol="0">
            <a:spAutoFit/>
          </a:bodyPr>
          <a:lstStyle/>
          <a:p>
            <a:r>
              <a:rPr lang="en-US" sz="2946" i="1" dirty="0"/>
              <a:t>n </a:t>
            </a:r>
            <a:r>
              <a:rPr lang="en-US" sz="2946" dirty="0"/>
              <a:t>= 8828</a:t>
            </a:r>
          </a:p>
        </p:txBody>
      </p:sp>
    </p:spTree>
    <p:extLst>
      <p:ext uri="{BB962C8B-B14F-4D97-AF65-F5344CB8AC3E}">
        <p14:creationId xmlns:p14="http://schemas.microsoft.com/office/powerpoint/2010/main" val="311385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C4764D-174E-3CED-8F0C-2FB5382B8C58}"/>
              </a:ext>
            </a:extLst>
          </p:cNvPr>
          <p:cNvSpPr/>
          <p:nvPr/>
        </p:nvSpPr>
        <p:spPr>
          <a:xfrm>
            <a:off x="-3858" y="-198717"/>
            <a:ext cx="13923058" cy="10638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Chart, bar chart&#10;&#10;Description automatically generated">
            <a:extLst>
              <a:ext uri="{FF2B5EF4-FFF2-40B4-BE49-F238E27FC236}">
                <a16:creationId xmlns:a16="http://schemas.microsoft.com/office/drawing/2014/main" id="{BBCE0D65-DD45-D76C-420E-3B7C6ED5E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957126"/>
            <a:ext cx="6959602" cy="3479801"/>
          </a:xfrm>
          <a:prstGeom prst="rect">
            <a:avLst/>
          </a:prstGeom>
        </p:spPr>
      </p:pic>
      <p:grpSp>
        <p:nvGrpSpPr>
          <p:cNvPr id="5" name="Group 4">
            <a:extLst>
              <a:ext uri="{FF2B5EF4-FFF2-40B4-BE49-F238E27FC236}">
                <a16:creationId xmlns:a16="http://schemas.microsoft.com/office/drawing/2014/main" id="{45CA5466-DD86-D664-0F05-255B2EABCAE1}"/>
              </a:ext>
            </a:extLst>
          </p:cNvPr>
          <p:cNvGrpSpPr/>
          <p:nvPr/>
        </p:nvGrpSpPr>
        <p:grpSpPr>
          <a:xfrm>
            <a:off x="-3858" y="-73438"/>
            <a:ext cx="7220488" cy="3605498"/>
            <a:chOff x="53292" y="-54388"/>
            <a:chExt cx="7220488" cy="3605498"/>
          </a:xfrm>
        </p:grpSpPr>
        <p:pic>
          <p:nvPicPr>
            <p:cNvPr id="16" name="Picture 15" descr="Chart&#10;&#10;Description automatically generated">
              <a:extLst>
                <a:ext uri="{FF2B5EF4-FFF2-40B4-BE49-F238E27FC236}">
                  <a16:creationId xmlns:a16="http://schemas.microsoft.com/office/drawing/2014/main" id="{0D4F617A-4C3F-871A-50FA-5B5CCFF44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92" y="76200"/>
              <a:ext cx="6949821" cy="3474910"/>
            </a:xfrm>
            <a:prstGeom prst="rect">
              <a:avLst/>
            </a:prstGeom>
          </p:spPr>
        </p:pic>
        <p:sp>
          <p:nvSpPr>
            <p:cNvPr id="14" name="TextBox 13">
              <a:extLst>
                <a:ext uri="{FF2B5EF4-FFF2-40B4-BE49-F238E27FC236}">
                  <a16:creationId xmlns:a16="http://schemas.microsoft.com/office/drawing/2014/main" id="{EB02B8A3-59E4-18E7-5130-B34A9BEC438B}"/>
                </a:ext>
              </a:extLst>
            </p:cNvPr>
            <p:cNvSpPr txBox="1"/>
            <p:nvPr/>
          </p:nvSpPr>
          <p:spPr>
            <a:xfrm>
              <a:off x="57150" y="-54388"/>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a:t>
              </a:r>
            </a:p>
          </p:txBody>
        </p:sp>
        <p:sp>
          <p:nvSpPr>
            <p:cNvPr id="21" name="TextBox 20">
              <a:extLst>
                <a:ext uri="{FF2B5EF4-FFF2-40B4-BE49-F238E27FC236}">
                  <a16:creationId xmlns:a16="http://schemas.microsoft.com/office/drawing/2014/main" id="{F2F6AE19-2DE6-ED39-B94E-79A57760D23B}"/>
                </a:ext>
              </a:extLst>
            </p:cNvPr>
            <p:cNvSpPr txBox="1"/>
            <p:nvPr/>
          </p:nvSpPr>
          <p:spPr>
            <a:xfrm>
              <a:off x="5622043" y="94712"/>
              <a:ext cx="1651737"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n </a:t>
              </a:r>
              <a:r>
                <a:rPr lang="en-US" sz="2000" dirty="0">
                  <a:latin typeface="Arial" panose="020B0604020202020204" pitchFamily="34" charset="0"/>
                  <a:cs typeface="Arial" panose="020B0604020202020204" pitchFamily="34" charset="0"/>
                </a:rPr>
                <a:t>= 8,828</a:t>
              </a:r>
            </a:p>
          </p:txBody>
        </p:sp>
      </p:grpSp>
      <p:grpSp>
        <p:nvGrpSpPr>
          <p:cNvPr id="2" name="Group 1">
            <a:extLst>
              <a:ext uri="{FF2B5EF4-FFF2-40B4-BE49-F238E27FC236}">
                <a16:creationId xmlns:a16="http://schemas.microsoft.com/office/drawing/2014/main" id="{BBA0DBE8-81A9-769B-00C1-47426CEFFD98}"/>
              </a:ext>
            </a:extLst>
          </p:cNvPr>
          <p:cNvGrpSpPr/>
          <p:nvPr/>
        </p:nvGrpSpPr>
        <p:grpSpPr>
          <a:xfrm>
            <a:off x="6917418" y="-198717"/>
            <a:ext cx="6899117" cy="3683766"/>
            <a:chOff x="6784940" y="-209550"/>
            <a:chExt cx="6899117" cy="3683766"/>
          </a:xfrm>
        </p:grpSpPr>
        <p:pic>
          <p:nvPicPr>
            <p:cNvPr id="20" name="Picture 19" descr="Chart, pie chart&#10;&#10;Description automatically generated">
              <a:extLst>
                <a:ext uri="{FF2B5EF4-FFF2-40B4-BE49-F238E27FC236}">
                  <a16:creationId xmlns:a16="http://schemas.microsoft.com/office/drawing/2014/main" id="{E8B199FC-11D2-53C0-2028-9066298CB1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4447" y="-209550"/>
              <a:ext cx="6139610" cy="3683766"/>
            </a:xfrm>
            <a:prstGeom prst="rect">
              <a:avLst/>
            </a:prstGeom>
          </p:spPr>
        </p:pic>
        <p:sp>
          <p:nvSpPr>
            <p:cNvPr id="24" name="TextBox 23">
              <a:extLst>
                <a:ext uri="{FF2B5EF4-FFF2-40B4-BE49-F238E27FC236}">
                  <a16:creationId xmlns:a16="http://schemas.microsoft.com/office/drawing/2014/main" id="{C0B4EB05-442F-C522-B45A-CB0B92BDC3C3}"/>
                </a:ext>
              </a:extLst>
            </p:cNvPr>
            <p:cNvSpPr txBox="1"/>
            <p:nvPr/>
          </p:nvSpPr>
          <p:spPr>
            <a:xfrm>
              <a:off x="6784940" y="-10833"/>
              <a:ext cx="793167"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d</a:t>
              </a:r>
            </a:p>
          </p:txBody>
        </p:sp>
      </p:grpSp>
      <p:sp>
        <p:nvSpPr>
          <p:cNvPr id="29" name="TextBox 28">
            <a:extLst>
              <a:ext uri="{FF2B5EF4-FFF2-40B4-BE49-F238E27FC236}">
                <a16:creationId xmlns:a16="http://schemas.microsoft.com/office/drawing/2014/main" id="{31BAD524-3C62-F377-EFA7-78FC8FD4DD68}"/>
              </a:ext>
            </a:extLst>
          </p:cNvPr>
          <p:cNvSpPr txBox="1"/>
          <p:nvPr/>
        </p:nvSpPr>
        <p:spPr>
          <a:xfrm>
            <a:off x="0" y="6870058"/>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a:t>
            </a:r>
          </a:p>
        </p:txBody>
      </p:sp>
      <p:grpSp>
        <p:nvGrpSpPr>
          <p:cNvPr id="3" name="Group 2">
            <a:extLst>
              <a:ext uri="{FF2B5EF4-FFF2-40B4-BE49-F238E27FC236}">
                <a16:creationId xmlns:a16="http://schemas.microsoft.com/office/drawing/2014/main" id="{6B870081-900F-B84D-5BE2-F4F6F648C55E}"/>
              </a:ext>
            </a:extLst>
          </p:cNvPr>
          <p:cNvGrpSpPr/>
          <p:nvPr/>
        </p:nvGrpSpPr>
        <p:grpSpPr>
          <a:xfrm>
            <a:off x="0" y="3506260"/>
            <a:ext cx="7057615" cy="3498526"/>
            <a:chOff x="-2" y="6940874"/>
            <a:chExt cx="7057615" cy="3498526"/>
          </a:xfrm>
        </p:grpSpPr>
        <p:pic>
          <p:nvPicPr>
            <p:cNvPr id="7" name="Picture 6" descr="Chart&#10;&#10;Description automatically generated">
              <a:extLst>
                <a:ext uri="{FF2B5EF4-FFF2-40B4-BE49-F238E27FC236}">
                  <a16:creationId xmlns:a16="http://schemas.microsoft.com/office/drawing/2014/main" id="{FB771355-D942-3EE2-5148-C77DD40BF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964490"/>
              <a:ext cx="6949821" cy="3474910"/>
            </a:xfrm>
            <a:prstGeom prst="rect">
              <a:avLst/>
            </a:prstGeom>
          </p:spPr>
        </p:pic>
        <p:sp>
          <p:nvSpPr>
            <p:cNvPr id="31" name="TextBox 30">
              <a:extLst>
                <a:ext uri="{FF2B5EF4-FFF2-40B4-BE49-F238E27FC236}">
                  <a16:creationId xmlns:a16="http://schemas.microsoft.com/office/drawing/2014/main" id="{293254C1-649D-D649-D677-E05DAA588439}"/>
                </a:ext>
              </a:extLst>
            </p:cNvPr>
            <p:cNvSpPr txBox="1"/>
            <p:nvPr/>
          </p:nvSpPr>
          <p:spPr>
            <a:xfrm>
              <a:off x="-2" y="6940874"/>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b</a:t>
              </a:r>
            </a:p>
          </p:txBody>
        </p:sp>
        <p:sp>
          <p:nvSpPr>
            <p:cNvPr id="32" name="TextBox 31">
              <a:extLst>
                <a:ext uri="{FF2B5EF4-FFF2-40B4-BE49-F238E27FC236}">
                  <a16:creationId xmlns:a16="http://schemas.microsoft.com/office/drawing/2014/main" id="{6CE7458A-F717-39BF-0749-EAFD812AD8E6}"/>
                </a:ext>
              </a:extLst>
            </p:cNvPr>
            <p:cNvSpPr txBox="1"/>
            <p:nvPr/>
          </p:nvSpPr>
          <p:spPr>
            <a:xfrm>
              <a:off x="5405876" y="7048635"/>
              <a:ext cx="1651737"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n </a:t>
              </a:r>
              <a:r>
                <a:rPr lang="en-US" sz="2000" dirty="0">
                  <a:latin typeface="Arial" panose="020B0604020202020204" pitchFamily="34" charset="0"/>
                  <a:cs typeface="Arial" panose="020B0604020202020204" pitchFamily="34" charset="0"/>
                </a:rPr>
                <a:t>= 8,828</a:t>
              </a:r>
            </a:p>
          </p:txBody>
        </p:sp>
      </p:grpSp>
      <p:pic>
        <p:nvPicPr>
          <p:cNvPr id="4" name="Picture 3" descr="Chart, waterfall chart&#10;&#10;Description automatically generated">
            <a:extLst>
              <a:ext uri="{FF2B5EF4-FFF2-40B4-BE49-F238E27FC236}">
                <a16:creationId xmlns:a16="http://schemas.microsoft.com/office/drawing/2014/main" id="{06AF5472-A048-E467-6F26-004794739C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9820" y="3489579"/>
            <a:ext cx="6949821" cy="6949821"/>
          </a:xfrm>
          <a:prstGeom prst="rect">
            <a:avLst/>
          </a:prstGeom>
        </p:spPr>
      </p:pic>
      <p:sp>
        <p:nvSpPr>
          <p:cNvPr id="26" name="TextBox 25">
            <a:extLst>
              <a:ext uri="{FF2B5EF4-FFF2-40B4-BE49-F238E27FC236}">
                <a16:creationId xmlns:a16="http://schemas.microsoft.com/office/drawing/2014/main" id="{D2DC3A30-3875-7BB5-0E0A-720DA905BE6A}"/>
              </a:ext>
            </a:extLst>
          </p:cNvPr>
          <p:cNvSpPr txBox="1"/>
          <p:nvPr/>
        </p:nvSpPr>
        <p:spPr>
          <a:xfrm>
            <a:off x="9949660" y="4161767"/>
            <a:ext cx="1778281"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n </a:t>
            </a:r>
            <a:r>
              <a:rPr lang="en-US" sz="2000" dirty="0">
                <a:latin typeface="Arial" panose="020B0604020202020204" pitchFamily="34" charset="0"/>
                <a:cs typeface="Arial" panose="020B0604020202020204" pitchFamily="34" charset="0"/>
              </a:rPr>
              <a:t>= 281,704</a:t>
            </a:r>
          </a:p>
        </p:txBody>
      </p:sp>
      <p:sp>
        <p:nvSpPr>
          <p:cNvPr id="30" name="TextBox 29">
            <a:extLst>
              <a:ext uri="{FF2B5EF4-FFF2-40B4-BE49-F238E27FC236}">
                <a16:creationId xmlns:a16="http://schemas.microsoft.com/office/drawing/2014/main" id="{F84BBE20-FF1E-BEE9-C914-A4F390FEA535}"/>
              </a:ext>
            </a:extLst>
          </p:cNvPr>
          <p:cNvSpPr txBox="1"/>
          <p:nvPr/>
        </p:nvSpPr>
        <p:spPr>
          <a:xfrm>
            <a:off x="6981980" y="3478746"/>
            <a:ext cx="379429"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e</a:t>
            </a:r>
          </a:p>
        </p:txBody>
      </p:sp>
      <p:sp>
        <p:nvSpPr>
          <p:cNvPr id="10" name="TextBox 9">
            <a:extLst>
              <a:ext uri="{FF2B5EF4-FFF2-40B4-BE49-F238E27FC236}">
                <a16:creationId xmlns:a16="http://schemas.microsoft.com/office/drawing/2014/main" id="{04DD91F9-E57E-A70E-E314-371F63ABEF61}"/>
              </a:ext>
            </a:extLst>
          </p:cNvPr>
          <p:cNvSpPr txBox="1"/>
          <p:nvPr/>
        </p:nvSpPr>
        <p:spPr>
          <a:xfrm>
            <a:off x="8545343" y="5629187"/>
            <a:ext cx="504861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Before decontamination (</a:t>
            </a:r>
            <a:r>
              <a:rPr lang="en-US" sz="2000" i="1" dirty="0">
                <a:latin typeface="Arial" panose="020B0604020202020204" pitchFamily="34" charset="0"/>
                <a:cs typeface="Arial" panose="020B0604020202020204" pitchFamily="34" charset="0"/>
              </a:rPr>
              <a:t>n </a:t>
            </a:r>
            <a:r>
              <a:rPr lang="en-US" sz="2000" dirty="0">
                <a:latin typeface="Arial" panose="020B0604020202020204" pitchFamily="34" charset="0"/>
                <a:cs typeface="Arial" panose="020B0604020202020204" pitchFamily="34" charset="0"/>
              </a:rPr>
              <a:t>= 8,828)</a:t>
            </a:r>
          </a:p>
        </p:txBody>
      </p:sp>
      <p:sp>
        <p:nvSpPr>
          <p:cNvPr id="23" name="TextBox 22">
            <a:extLst>
              <a:ext uri="{FF2B5EF4-FFF2-40B4-BE49-F238E27FC236}">
                <a16:creationId xmlns:a16="http://schemas.microsoft.com/office/drawing/2014/main" id="{25009CC5-AFE6-EA21-EF09-7971305B6912}"/>
              </a:ext>
            </a:extLst>
          </p:cNvPr>
          <p:cNvSpPr txBox="1"/>
          <p:nvPr/>
        </p:nvSpPr>
        <p:spPr>
          <a:xfrm>
            <a:off x="8635446" y="7173345"/>
            <a:ext cx="504861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After decontamination (</a:t>
            </a:r>
            <a:r>
              <a:rPr lang="en-US" sz="2000" i="1" dirty="0">
                <a:latin typeface="Arial" panose="020B0604020202020204" pitchFamily="34" charset="0"/>
                <a:cs typeface="Arial" panose="020B0604020202020204" pitchFamily="34" charset="0"/>
              </a:rPr>
              <a:t>n </a:t>
            </a:r>
            <a:r>
              <a:rPr lang="en-US" sz="2000" dirty="0">
                <a:latin typeface="Arial" panose="020B0604020202020204" pitchFamily="34" charset="0"/>
                <a:cs typeface="Arial" panose="020B0604020202020204" pitchFamily="34" charset="0"/>
              </a:rPr>
              <a:t>= 8,828)</a:t>
            </a:r>
          </a:p>
        </p:txBody>
      </p:sp>
    </p:spTree>
    <p:extLst>
      <p:ext uri="{BB962C8B-B14F-4D97-AF65-F5344CB8AC3E}">
        <p14:creationId xmlns:p14="http://schemas.microsoft.com/office/powerpoint/2010/main" val="1754505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83C8411A-A369-8CBB-E8FF-613AA82E30FD}"/>
              </a:ext>
            </a:extLst>
          </p:cNvPr>
          <p:cNvSpPr/>
          <p:nvPr/>
        </p:nvSpPr>
        <p:spPr>
          <a:xfrm>
            <a:off x="-4949" y="-2108"/>
            <a:ext cx="13949654" cy="11316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14" dirty="0">
                <a:latin typeface="Arial" panose="020B0604020202020204" pitchFamily="34" charset="0"/>
                <a:cs typeface="Arial" panose="020B0604020202020204" pitchFamily="34" charset="0"/>
              </a:rPr>
              <a:t> </a:t>
            </a:r>
          </a:p>
        </p:txBody>
      </p:sp>
      <p:pic>
        <p:nvPicPr>
          <p:cNvPr id="10" name="Picture 9" descr="Table&#10;&#10;Description automatically generated">
            <a:extLst>
              <a:ext uri="{FF2B5EF4-FFF2-40B4-BE49-F238E27FC236}">
                <a16:creationId xmlns:a16="http://schemas.microsoft.com/office/drawing/2014/main" id="{BF450FC8-5B90-45E7-180D-16DA2D5C5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8" y="-36214"/>
            <a:ext cx="13919200" cy="5369124"/>
          </a:xfrm>
          <a:prstGeom prst="rect">
            <a:avLst/>
          </a:prstGeom>
        </p:spPr>
      </p:pic>
      <p:pic>
        <p:nvPicPr>
          <p:cNvPr id="6" name="Picture 5">
            <a:extLst>
              <a:ext uri="{FF2B5EF4-FFF2-40B4-BE49-F238E27FC236}">
                <a16:creationId xmlns:a16="http://schemas.microsoft.com/office/drawing/2014/main" id="{3A6B954A-3082-07AC-0E32-4E89333B1DD9}"/>
              </a:ext>
            </a:extLst>
          </p:cNvPr>
          <p:cNvPicPr>
            <a:picLocks noChangeAspect="1"/>
          </p:cNvPicPr>
          <p:nvPr/>
        </p:nvPicPr>
        <p:blipFill>
          <a:blip r:embed="rId4"/>
          <a:stretch>
            <a:fillRect/>
          </a:stretch>
        </p:blipFill>
        <p:spPr>
          <a:xfrm>
            <a:off x="637936" y="4908273"/>
            <a:ext cx="3973145" cy="2650050"/>
          </a:xfrm>
          <a:prstGeom prst="rect">
            <a:avLst/>
          </a:prstGeom>
        </p:spPr>
      </p:pic>
      <p:pic>
        <p:nvPicPr>
          <p:cNvPr id="9" name="Picture 8">
            <a:extLst>
              <a:ext uri="{FF2B5EF4-FFF2-40B4-BE49-F238E27FC236}">
                <a16:creationId xmlns:a16="http://schemas.microsoft.com/office/drawing/2014/main" id="{932D78DF-14F9-8162-866B-055694A6BAB8}"/>
              </a:ext>
            </a:extLst>
          </p:cNvPr>
          <p:cNvPicPr>
            <a:picLocks noChangeAspect="1"/>
          </p:cNvPicPr>
          <p:nvPr/>
        </p:nvPicPr>
        <p:blipFill>
          <a:blip r:embed="rId5"/>
          <a:stretch>
            <a:fillRect/>
          </a:stretch>
        </p:blipFill>
        <p:spPr>
          <a:xfrm>
            <a:off x="5023648" y="4919031"/>
            <a:ext cx="4018264" cy="2633980"/>
          </a:xfrm>
          <a:prstGeom prst="rect">
            <a:avLst/>
          </a:prstGeom>
        </p:spPr>
      </p:pic>
      <p:pic>
        <p:nvPicPr>
          <p:cNvPr id="12" name="Picture 11">
            <a:extLst>
              <a:ext uri="{FF2B5EF4-FFF2-40B4-BE49-F238E27FC236}">
                <a16:creationId xmlns:a16="http://schemas.microsoft.com/office/drawing/2014/main" id="{0DF5BF37-693B-483A-02B5-09D797D0DCD3}"/>
              </a:ext>
            </a:extLst>
          </p:cNvPr>
          <p:cNvPicPr>
            <a:picLocks noChangeAspect="1"/>
          </p:cNvPicPr>
          <p:nvPr/>
        </p:nvPicPr>
        <p:blipFill>
          <a:blip r:embed="rId6"/>
          <a:stretch>
            <a:fillRect/>
          </a:stretch>
        </p:blipFill>
        <p:spPr>
          <a:xfrm>
            <a:off x="9542217" y="4922420"/>
            <a:ext cx="3940128" cy="2630592"/>
          </a:xfrm>
          <a:prstGeom prst="rect">
            <a:avLst/>
          </a:prstGeom>
        </p:spPr>
      </p:pic>
      <p:pic>
        <p:nvPicPr>
          <p:cNvPr id="16" name="Picture 15">
            <a:extLst>
              <a:ext uri="{FF2B5EF4-FFF2-40B4-BE49-F238E27FC236}">
                <a16:creationId xmlns:a16="http://schemas.microsoft.com/office/drawing/2014/main" id="{3535AE44-FEDD-55A6-288E-795289B3D82C}"/>
              </a:ext>
            </a:extLst>
          </p:cNvPr>
          <p:cNvPicPr>
            <a:picLocks noChangeAspect="1"/>
          </p:cNvPicPr>
          <p:nvPr/>
        </p:nvPicPr>
        <p:blipFill>
          <a:blip r:embed="rId7"/>
          <a:stretch>
            <a:fillRect/>
          </a:stretch>
        </p:blipFill>
        <p:spPr>
          <a:xfrm>
            <a:off x="658972" y="7638336"/>
            <a:ext cx="3885535" cy="2645227"/>
          </a:xfrm>
          <a:prstGeom prst="rect">
            <a:avLst/>
          </a:prstGeom>
        </p:spPr>
      </p:pic>
      <p:pic>
        <p:nvPicPr>
          <p:cNvPr id="20" name="Picture 19">
            <a:extLst>
              <a:ext uri="{FF2B5EF4-FFF2-40B4-BE49-F238E27FC236}">
                <a16:creationId xmlns:a16="http://schemas.microsoft.com/office/drawing/2014/main" id="{42898A9C-23C1-D092-9639-F5F9B77F2C7E}"/>
              </a:ext>
            </a:extLst>
          </p:cNvPr>
          <p:cNvPicPr>
            <a:picLocks noChangeAspect="1"/>
          </p:cNvPicPr>
          <p:nvPr/>
        </p:nvPicPr>
        <p:blipFill>
          <a:blip r:embed="rId8"/>
          <a:stretch>
            <a:fillRect/>
          </a:stretch>
        </p:blipFill>
        <p:spPr>
          <a:xfrm>
            <a:off x="9577910" y="7658991"/>
            <a:ext cx="3933019" cy="2624570"/>
          </a:xfrm>
          <a:prstGeom prst="rect">
            <a:avLst/>
          </a:prstGeom>
        </p:spPr>
      </p:pic>
      <p:pic>
        <p:nvPicPr>
          <p:cNvPr id="18" name="Picture 17">
            <a:extLst>
              <a:ext uri="{FF2B5EF4-FFF2-40B4-BE49-F238E27FC236}">
                <a16:creationId xmlns:a16="http://schemas.microsoft.com/office/drawing/2014/main" id="{D1BD74DF-7681-D4D9-B423-19F56ABF1475}"/>
              </a:ext>
            </a:extLst>
          </p:cNvPr>
          <p:cNvPicPr>
            <a:picLocks noChangeAspect="1"/>
          </p:cNvPicPr>
          <p:nvPr/>
        </p:nvPicPr>
        <p:blipFill>
          <a:blip r:embed="rId9"/>
          <a:stretch>
            <a:fillRect/>
          </a:stretch>
        </p:blipFill>
        <p:spPr>
          <a:xfrm>
            <a:off x="4989419" y="7653886"/>
            <a:ext cx="4098296" cy="2629676"/>
          </a:xfrm>
          <a:prstGeom prst="rect">
            <a:avLst/>
          </a:prstGeom>
        </p:spPr>
      </p:pic>
      <p:sp>
        <p:nvSpPr>
          <p:cNvPr id="97" name="Rectangle 96">
            <a:extLst>
              <a:ext uri="{FF2B5EF4-FFF2-40B4-BE49-F238E27FC236}">
                <a16:creationId xmlns:a16="http://schemas.microsoft.com/office/drawing/2014/main" id="{2EA07471-867C-419E-97CA-EEF97008980E}"/>
              </a:ext>
            </a:extLst>
          </p:cNvPr>
          <p:cNvSpPr/>
          <p:nvPr/>
        </p:nvSpPr>
        <p:spPr>
          <a:xfrm>
            <a:off x="4778698" y="869807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0321C956-7135-4EA2-A204-3061D1DDB978}"/>
              </a:ext>
            </a:extLst>
          </p:cNvPr>
          <p:cNvSpPr/>
          <p:nvPr/>
        </p:nvSpPr>
        <p:spPr>
          <a:xfrm>
            <a:off x="9404873" y="8816594"/>
            <a:ext cx="8418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3BA45E3F-92A5-4631-927C-8F75D4191F20}"/>
              </a:ext>
            </a:extLst>
          </p:cNvPr>
          <p:cNvSpPr/>
          <p:nvPr/>
        </p:nvSpPr>
        <p:spPr>
          <a:xfrm>
            <a:off x="4575555" y="5688400"/>
            <a:ext cx="105227"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96C10688-1C6E-4CF3-83C1-22E55DCADEF9}"/>
              </a:ext>
            </a:extLst>
          </p:cNvPr>
          <p:cNvSpPr txBox="1"/>
          <p:nvPr/>
        </p:nvSpPr>
        <p:spPr>
          <a:xfrm>
            <a:off x="912097" y="4537171"/>
            <a:ext cx="2373455"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F. </a:t>
            </a:r>
            <a:r>
              <a:rPr lang="en-US" sz="2000" i="1" dirty="0" err="1">
                <a:latin typeface="Arial" panose="020B0604020202020204" pitchFamily="34" charset="0"/>
                <a:cs typeface="Arial" panose="020B0604020202020204" pitchFamily="34" charset="0"/>
              </a:rPr>
              <a:t>nucleatum</a:t>
            </a:r>
            <a:endParaRPr lang="en-US" sz="2000" i="1" dirty="0">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CDBEE182-B75A-46F4-AEBA-C7705A9B6EFC}"/>
              </a:ext>
            </a:extLst>
          </p:cNvPr>
          <p:cNvSpPr/>
          <p:nvPr/>
        </p:nvSpPr>
        <p:spPr>
          <a:xfrm>
            <a:off x="370738" y="568198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6179A693-D102-442E-A9C7-F664A1E92D0A}"/>
              </a:ext>
            </a:extLst>
          </p:cNvPr>
          <p:cNvSpPr/>
          <p:nvPr/>
        </p:nvSpPr>
        <p:spPr>
          <a:xfrm>
            <a:off x="4575555" y="5671385"/>
            <a:ext cx="210454"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464FD184-0ED0-412C-BE69-39BDE409D75B}"/>
              </a:ext>
            </a:extLst>
          </p:cNvPr>
          <p:cNvSpPr/>
          <p:nvPr/>
        </p:nvSpPr>
        <p:spPr>
          <a:xfrm>
            <a:off x="4528368" y="968771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A07CEF2C-EDDC-4374-AB1C-DDF0FC124E48}"/>
              </a:ext>
            </a:extLst>
          </p:cNvPr>
          <p:cNvSpPr txBox="1"/>
          <p:nvPr/>
        </p:nvSpPr>
        <p:spPr>
          <a:xfrm>
            <a:off x="5339407" y="4550860"/>
            <a:ext cx="3525616"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F. </a:t>
            </a:r>
            <a:r>
              <a:rPr lang="en-US" sz="2000" i="1" dirty="0" err="1">
                <a:latin typeface="Arial" panose="020B0604020202020204" pitchFamily="34" charset="0"/>
                <a:cs typeface="Arial" panose="020B0604020202020204" pitchFamily="34" charset="0"/>
              </a:rPr>
              <a:t>vaginae</a:t>
            </a:r>
            <a:endParaRPr lang="en-US" sz="2000" i="1" dirty="0">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08212067-7662-4727-9AA7-FABA7A4056B6}"/>
              </a:ext>
            </a:extLst>
          </p:cNvPr>
          <p:cNvSpPr/>
          <p:nvPr/>
        </p:nvSpPr>
        <p:spPr>
          <a:xfrm>
            <a:off x="4487623" y="9291216"/>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E70F870-9898-434A-AF53-E7A536BA6E8E}"/>
              </a:ext>
            </a:extLst>
          </p:cNvPr>
          <p:cNvSpPr txBox="1"/>
          <p:nvPr/>
        </p:nvSpPr>
        <p:spPr>
          <a:xfrm>
            <a:off x="9774739" y="4561130"/>
            <a:ext cx="2426622"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A. </a:t>
            </a:r>
            <a:r>
              <a:rPr lang="en-US" sz="2000" i="1" dirty="0" err="1">
                <a:latin typeface="Arial" panose="020B0604020202020204" pitchFamily="34" charset="0"/>
                <a:cs typeface="Arial" panose="020B0604020202020204" pitchFamily="34" charset="0"/>
              </a:rPr>
              <a:t>baumannii</a:t>
            </a:r>
            <a:endParaRPr lang="en-US" sz="2000" i="1" dirty="0">
              <a:latin typeface="Arial" panose="020B0604020202020204" pitchFamily="34" charset="0"/>
              <a:cs typeface="Arial" panose="020B0604020202020204" pitchFamily="34" charset="0"/>
            </a:endParaRPr>
          </a:p>
        </p:txBody>
      </p:sp>
      <p:sp>
        <p:nvSpPr>
          <p:cNvPr id="89" name="Rectangle 88">
            <a:extLst>
              <a:ext uri="{FF2B5EF4-FFF2-40B4-BE49-F238E27FC236}">
                <a16:creationId xmlns:a16="http://schemas.microsoft.com/office/drawing/2014/main" id="{5ED0CC98-E965-46DD-926D-405DD5125340}"/>
              </a:ext>
            </a:extLst>
          </p:cNvPr>
          <p:cNvSpPr/>
          <p:nvPr/>
        </p:nvSpPr>
        <p:spPr>
          <a:xfrm>
            <a:off x="9519112" y="5373334"/>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1" name="Rectangle 90">
            <a:extLst>
              <a:ext uri="{FF2B5EF4-FFF2-40B4-BE49-F238E27FC236}">
                <a16:creationId xmlns:a16="http://schemas.microsoft.com/office/drawing/2014/main" id="{1FC507FC-33A7-4100-89C7-81956F629F74}"/>
              </a:ext>
            </a:extLst>
          </p:cNvPr>
          <p:cNvSpPr/>
          <p:nvPr/>
        </p:nvSpPr>
        <p:spPr>
          <a:xfrm>
            <a:off x="4547026" y="555868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49CE2452-3118-422B-B410-E847D4A121C7}"/>
              </a:ext>
            </a:extLst>
          </p:cNvPr>
          <p:cNvSpPr/>
          <p:nvPr/>
        </p:nvSpPr>
        <p:spPr>
          <a:xfrm>
            <a:off x="8947377" y="527536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05C981E1-C657-4E7B-9290-0A8A3BC758AA}"/>
              </a:ext>
            </a:extLst>
          </p:cNvPr>
          <p:cNvSpPr/>
          <p:nvPr/>
        </p:nvSpPr>
        <p:spPr>
          <a:xfrm>
            <a:off x="9381773" y="871590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99AEDC52-50E7-4D9F-BF7B-74C3A87A985F}"/>
              </a:ext>
            </a:extLst>
          </p:cNvPr>
          <p:cNvSpPr/>
          <p:nvPr/>
        </p:nvSpPr>
        <p:spPr>
          <a:xfrm>
            <a:off x="4784522" y="870824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3" name="Rectangle 92">
            <a:extLst>
              <a:ext uri="{FF2B5EF4-FFF2-40B4-BE49-F238E27FC236}">
                <a16:creationId xmlns:a16="http://schemas.microsoft.com/office/drawing/2014/main" id="{BF9BDFC2-679D-4F49-8433-1095A1529122}"/>
              </a:ext>
            </a:extLst>
          </p:cNvPr>
          <p:cNvSpPr/>
          <p:nvPr/>
        </p:nvSpPr>
        <p:spPr>
          <a:xfrm rot="5400000">
            <a:off x="6736542" y="3854864"/>
            <a:ext cx="195416" cy="12851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7CF4159A-2AEE-462F-8E40-D33A5A0C8623}"/>
              </a:ext>
            </a:extLst>
          </p:cNvPr>
          <p:cNvSpPr/>
          <p:nvPr/>
        </p:nvSpPr>
        <p:spPr>
          <a:xfrm>
            <a:off x="9238933" y="884315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AF9C3D2F-65C8-43DC-A94F-1498734B65D4}"/>
              </a:ext>
            </a:extLst>
          </p:cNvPr>
          <p:cNvSpPr txBox="1"/>
          <p:nvPr/>
        </p:nvSpPr>
        <p:spPr>
          <a:xfrm rot="16200000">
            <a:off x="-839113" y="8746308"/>
            <a:ext cx="2229800" cy="400110"/>
          </a:xfrm>
          <a:prstGeom prst="rect">
            <a:avLst/>
          </a:prstGeom>
          <a:noFill/>
        </p:spPr>
        <p:txBody>
          <a:bodyPr wrap="square" rtlCol="0">
            <a:spAutoFit/>
          </a:bodyPr>
          <a:lstStyle/>
          <a:p>
            <a:pPr algn="ctr"/>
            <a:r>
              <a:rPr lang="en-US" sz="2000" b="1" dirty="0">
                <a:solidFill>
                  <a:srgbClr val="C00000"/>
                </a:solidFill>
                <a:latin typeface="Arial" panose="020B0604020202020204" pitchFamily="34" charset="0"/>
                <a:cs typeface="Arial" panose="020B0604020202020204" pitchFamily="34" charset="0"/>
              </a:rPr>
              <a:t>Contaminants</a:t>
            </a:r>
          </a:p>
        </p:txBody>
      </p:sp>
      <p:sp>
        <p:nvSpPr>
          <p:cNvPr id="59" name="Rectangle 58">
            <a:extLst>
              <a:ext uri="{FF2B5EF4-FFF2-40B4-BE49-F238E27FC236}">
                <a16:creationId xmlns:a16="http://schemas.microsoft.com/office/drawing/2014/main" id="{83CE4351-9B40-4CE8-A691-18660217908B}"/>
              </a:ext>
            </a:extLst>
          </p:cNvPr>
          <p:cNvSpPr/>
          <p:nvPr/>
        </p:nvSpPr>
        <p:spPr>
          <a:xfrm>
            <a:off x="4708482" y="573892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DCBC193B-F7FA-6AB1-0688-F44A9CB32EF3}"/>
              </a:ext>
            </a:extLst>
          </p:cNvPr>
          <p:cNvCxnSpPr>
            <a:cxnSpLocks/>
          </p:cNvCxnSpPr>
          <p:nvPr/>
        </p:nvCxnSpPr>
        <p:spPr>
          <a:xfrm>
            <a:off x="-42128" y="4572545"/>
            <a:ext cx="13986833" cy="0"/>
          </a:xfrm>
          <a:prstGeom prst="line">
            <a:avLst/>
          </a:prstGeom>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F349A102-4671-42D7-A925-3A5034018697}"/>
              </a:ext>
            </a:extLst>
          </p:cNvPr>
          <p:cNvSpPr txBox="1"/>
          <p:nvPr/>
        </p:nvSpPr>
        <p:spPr>
          <a:xfrm>
            <a:off x="3361" y="4524887"/>
            <a:ext cx="224484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b</a:t>
            </a:r>
          </a:p>
        </p:txBody>
      </p:sp>
      <p:sp>
        <p:nvSpPr>
          <p:cNvPr id="83" name="TextBox 82">
            <a:extLst>
              <a:ext uri="{FF2B5EF4-FFF2-40B4-BE49-F238E27FC236}">
                <a16:creationId xmlns:a16="http://schemas.microsoft.com/office/drawing/2014/main" id="{04898D22-E154-485D-9A2C-3BF5C501AB3D}"/>
              </a:ext>
            </a:extLst>
          </p:cNvPr>
          <p:cNvSpPr txBox="1"/>
          <p:nvPr/>
        </p:nvSpPr>
        <p:spPr>
          <a:xfrm>
            <a:off x="-264404" y="7576046"/>
            <a:ext cx="339146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c</a:t>
            </a:r>
          </a:p>
        </p:txBody>
      </p:sp>
      <p:sp>
        <p:nvSpPr>
          <p:cNvPr id="30" name="Rectangle 29">
            <a:extLst>
              <a:ext uri="{FF2B5EF4-FFF2-40B4-BE49-F238E27FC236}">
                <a16:creationId xmlns:a16="http://schemas.microsoft.com/office/drawing/2014/main" id="{4E093184-17B3-F07B-3898-3BCA879F0B96}"/>
              </a:ext>
            </a:extLst>
          </p:cNvPr>
          <p:cNvSpPr/>
          <p:nvPr/>
        </p:nvSpPr>
        <p:spPr>
          <a:xfrm>
            <a:off x="3733908" y="10598638"/>
            <a:ext cx="6577410" cy="5977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6" name="Straight Connector 25">
            <a:extLst>
              <a:ext uri="{FF2B5EF4-FFF2-40B4-BE49-F238E27FC236}">
                <a16:creationId xmlns:a16="http://schemas.microsoft.com/office/drawing/2014/main" id="{D9ACA5F0-DF57-F326-2675-476EC9B613B7}"/>
              </a:ext>
            </a:extLst>
          </p:cNvPr>
          <p:cNvCxnSpPr/>
          <p:nvPr/>
        </p:nvCxnSpPr>
        <p:spPr>
          <a:xfrm>
            <a:off x="4778843" y="10764539"/>
            <a:ext cx="533931" cy="0"/>
          </a:xfrm>
          <a:prstGeom prst="line">
            <a:avLst/>
          </a:prstGeom>
          <a:ln w="25400">
            <a:solidFill>
              <a:srgbClr val="A7A8AB"/>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81F06F-F122-6200-8CBC-CDBD9084EB67}"/>
              </a:ext>
            </a:extLst>
          </p:cNvPr>
          <p:cNvCxnSpPr/>
          <p:nvPr/>
        </p:nvCxnSpPr>
        <p:spPr>
          <a:xfrm>
            <a:off x="4776662" y="11049780"/>
            <a:ext cx="533931" cy="0"/>
          </a:xfrm>
          <a:prstGeom prst="line">
            <a:avLst/>
          </a:prstGeom>
          <a:ln w="25400">
            <a:solidFill>
              <a:srgbClr val="5A956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92CF4D-26E0-ECAD-3638-621C5C428C86}"/>
              </a:ext>
            </a:extLst>
          </p:cNvPr>
          <p:cNvCxnSpPr/>
          <p:nvPr/>
        </p:nvCxnSpPr>
        <p:spPr>
          <a:xfrm>
            <a:off x="7954895" y="10765953"/>
            <a:ext cx="5339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DD7FA1-B8B9-7533-A2DD-302333E24882}"/>
              </a:ext>
            </a:extLst>
          </p:cNvPr>
          <p:cNvCxnSpPr/>
          <p:nvPr/>
        </p:nvCxnSpPr>
        <p:spPr>
          <a:xfrm>
            <a:off x="7954895" y="11049780"/>
            <a:ext cx="533931" cy="0"/>
          </a:xfrm>
          <a:prstGeom prst="line">
            <a:avLst/>
          </a:prstGeom>
          <a:ln w="25400">
            <a:solidFill>
              <a:srgbClr val="A5649E"/>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1F6A0C-18F7-F687-F9F6-98FAFEABC6F6}"/>
              </a:ext>
            </a:extLst>
          </p:cNvPr>
          <p:cNvCxnSpPr/>
          <p:nvPr/>
        </p:nvCxnSpPr>
        <p:spPr>
          <a:xfrm>
            <a:off x="6721133" y="10752138"/>
            <a:ext cx="53393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55D9F5-BCF3-E7CF-4C41-C25670BFC62D}"/>
              </a:ext>
            </a:extLst>
          </p:cNvPr>
          <p:cNvCxnSpPr/>
          <p:nvPr/>
        </p:nvCxnSpPr>
        <p:spPr>
          <a:xfrm>
            <a:off x="6721133" y="11049780"/>
            <a:ext cx="533931"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709BBB-ED3D-6A64-4F33-530B06A9139F}"/>
              </a:ext>
            </a:extLst>
          </p:cNvPr>
          <p:cNvSpPr txBox="1"/>
          <p:nvPr/>
        </p:nvSpPr>
        <p:spPr>
          <a:xfrm>
            <a:off x="5358957" y="10560629"/>
            <a:ext cx="1420169" cy="338554"/>
          </a:xfrm>
          <a:prstGeom prst="rect">
            <a:avLst/>
          </a:prstGeom>
          <a:noFill/>
        </p:spPr>
        <p:txBody>
          <a:bodyPr wrap="square" rtlCol="0">
            <a:spAutoFit/>
          </a:bodyPr>
          <a:lstStyle/>
          <a:p>
            <a:r>
              <a:rPr lang="en-US" sz="1600" dirty="0"/>
              <a:t>Coverage</a:t>
            </a:r>
          </a:p>
        </p:txBody>
      </p:sp>
      <p:sp>
        <p:nvSpPr>
          <p:cNvPr id="72" name="TextBox 71">
            <a:extLst>
              <a:ext uri="{FF2B5EF4-FFF2-40B4-BE49-F238E27FC236}">
                <a16:creationId xmlns:a16="http://schemas.microsoft.com/office/drawing/2014/main" id="{9761ECA2-F27D-9BB8-7B21-D5D4740514C8}"/>
              </a:ext>
            </a:extLst>
          </p:cNvPr>
          <p:cNvSpPr txBox="1"/>
          <p:nvPr/>
        </p:nvSpPr>
        <p:spPr>
          <a:xfrm>
            <a:off x="5358957" y="10845980"/>
            <a:ext cx="1420169" cy="338554"/>
          </a:xfrm>
          <a:prstGeom prst="rect">
            <a:avLst/>
          </a:prstGeom>
          <a:noFill/>
        </p:spPr>
        <p:txBody>
          <a:bodyPr wrap="square" rtlCol="0">
            <a:spAutoFit/>
          </a:bodyPr>
          <a:lstStyle/>
          <a:p>
            <a:r>
              <a:rPr lang="en-US" sz="1600" dirty="0"/>
              <a:t>GC skew</a:t>
            </a:r>
          </a:p>
        </p:txBody>
      </p:sp>
      <p:sp>
        <p:nvSpPr>
          <p:cNvPr id="73" name="TextBox 72">
            <a:extLst>
              <a:ext uri="{FF2B5EF4-FFF2-40B4-BE49-F238E27FC236}">
                <a16:creationId xmlns:a16="http://schemas.microsoft.com/office/drawing/2014/main" id="{27490DED-C66A-D916-E8C3-662B725247B9}"/>
              </a:ext>
            </a:extLst>
          </p:cNvPr>
          <p:cNvSpPr txBox="1"/>
          <p:nvPr/>
        </p:nvSpPr>
        <p:spPr>
          <a:xfrm>
            <a:off x="8477498" y="10836068"/>
            <a:ext cx="2522492" cy="338554"/>
          </a:xfrm>
          <a:prstGeom prst="rect">
            <a:avLst/>
          </a:prstGeom>
          <a:noFill/>
        </p:spPr>
        <p:txBody>
          <a:bodyPr wrap="square" rtlCol="0">
            <a:spAutoFit/>
          </a:bodyPr>
          <a:lstStyle/>
          <a:p>
            <a:r>
              <a:rPr lang="en-US" sz="1600" dirty="0"/>
              <a:t>Least squares fit</a:t>
            </a:r>
          </a:p>
        </p:txBody>
      </p:sp>
      <p:sp>
        <p:nvSpPr>
          <p:cNvPr id="74" name="TextBox 73">
            <a:extLst>
              <a:ext uri="{FF2B5EF4-FFF2-40B4-BE49-F238E27FC236}">
                <a16:creationId xmlns:a16="http://schemas.microsoft.com/office/drawing/2014/main" id="{B6F2A3F6-FC56-3277-6626-6BA307E159FF}"/>
              </a:ext>
            </a:extLst>
          </p:cNvPr>
          <p:cNvSpPr txBox="1"/>
          <p:nvPr/>
        </p:nvSpPr>
        <p:spPr>
          <a:xfrm>
            <a:off x="7266619" y="10551544"/>
            <a:ext cx="713716" cy="338554"/>
          </a:xfrm>
          <a:prstGeom prst="rect">
            <a:avLst/>
          </a:prstGeom>
          <a:noFill/>
        </p:spPr>
        <p:txBody>
          <a:bodyPr wrap="square" rtlCol="0">
            <a:spAutoFit/>
          </a:bodyPr>
          <a:lstStyle/>
          <a:p>
            <a:r>
              <a:rPr lang="en-US" sz="1600" i="1" dirty="0"/>
              <a:t>Ori</a:t>
            </a:r>
          </a:p>
        </p:txBody>
      </p:sp>
      <p:sp>
        <p:nvSpPr>
          <p:cNvPr id="75" name="TextBox 74">
            <a:extLst>
              <a:ext uri="{FF2B5EF4-FFF2-40B4-BE49-F238E27FC236}">
                <a16:creationId xmlns:a16="http://schemas.microsoft.com/office/drawing/2014/main" id="{B0FF9C15-8356-D8AD-7103-DEBB9E609080}"/>
              </a:ext>
            </a:extLst>
          </p:cNvPr>
          <p:cNvSpPr txBox="1"/>
          <p:nvPr/>
        </p:nvSpPr>
        <p:spPr>
          <a:xfrm>
            <a:off x="7254102" y="10863900"/>
            <a:ext cx="738753" cy="338554"/>
          </a:xfrm>
          <a:prstGeom prst="rect">
            <a:avLst/>
          </a:prstGeom>
          <a:noFill/>
        </p:spPr>
        <p:txBody>
          <a:bodyPr wrap="square" rtlCol="0">
            <a:spAutoFit/>
          </a:bodyPr>
          <a:lstStyle/>
          <a:p>
            <a:r>
              <a:rPr lang="en-US" sz="1600" i="1" dirty="0"/>
              <a:t>Ter</a:t>
            </a:r>
          </a:p>
        </p:txBody>
      </p:sp>
      <p:sp>
        <p:nvSpPr>
          <p:cNvPr id="76" name="TextBox 75">
            <a:extLst>
              <a:ext uri="{FF2B5EF4-FFF2-40B4-BE49-F238E27FC236}">
                <a16:creationId xmlns:a16="http://schemas.microsoft.com/office/drawing/2014/main" id="{85EF40C9-0BC0-4C9F-E5B7-98484758C96A}"/>
              </a:ext>
            </a:extLst>
          </p:cNvPr>
          <p:cNvSpPr txBox="1"/>
          <p:nvPr/>
        </p:nvSpPr>
        <p:spPr>
          <a:xfrm>
            <a:off x="8476673" y="10585137"/>
            <a:ext cx="2522492" cy="338554"/>
          </a:xfrm>
          <a:prstGeom prst="rect">
            <a:avLst/>
          </a:prstGeom>
          <a:noFill/>
        </p:spPr>
        <p:txBody>
          <a:bodyPr wrap="square" rtlCol="0">
            <a:spAutoFit/>
          </a:bodyPr>
          <a:lstStyle/>
          <a:p>
            <a:r>
              <a:rPr lang="en-US" sz="1600" dirty="0"/>
              <a:t>Median smoothing</a:t>
            </a:r>
          </a:p>
        </p:txBody>
      </p:sp>
      <p:sp>
        <p:nvSpPr>
          <p:cNvPr id="77" name="TextBox 76">
            <a:extLst>
              <a:ext uri="{FF2B5EF4-FFF2-40B4-BE49-F238E27FC236}">
                <a16:creationId xmlns:a16="http://schemas.microsoft.com/office/drawing/2014/main" id="{48A3360B-D2B1-F9E1-551A-71F1AB4BB227}"/>
              </a:ext>
            </a:extLst>
          </p:cNvPr>
          <p:cNvSpPr txBox="1"/>
          <p:nvPr/>
        </p:nvSpPr>
        <p:spPr>
          <a:xfrm>
            <a:off x="3733908" y="10697974"/>
            <a:ext cx="1420169" cy="338554"/>
          </a:xfrm>
          <a:prstGeom prst="rect">
            <a:avLst/>
          </a:prstGeom>
          <a:noFill/>
        </p:spPr>
        <p:txBody>
          <a:bodyPr wrap="square" rtlCol="0">
            <a:spAutoFit/>
          </a:bodyPr>
          <a:lstStyle/>
          <a:p>
            <a:r>
              <a:rPr lang="en-US" sz="1600" dirty="0"/>
              <a:t>Legend</a:t>
            </a:r>
          </a:p>
        </p:txBody>
      </p:sp>
      <p:sp>
        <p:nvSpPr>
          <p:cNvPr id="61" name="Rectangle 60">
            <a:extLst>
              <a:ext uri="{FF2B5EF4-FFF2-40B4-BE49-F238E27FC236}">
                <a16:creationId xmlns:a16="http://schemas.microsoft.com/office/drawing/2014/main" id="{7CC6F52F-83D4-4FE3-90A2-9D99B090CD91}"/>
              </a:ext>
            </a:extLst>
          </p:cNvPr>
          <p:cNvSpPr/>
          <p:nvPr/>
        </p:nvSpPr>
        <p:spPr>
          <a:xfrm>
            <a:off x="9377683" y="563317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39B9E741-7137-BA38-1B0D-54CF8E6C767C}"/>
              </a:ext>
            </a:extLst>
          </p:cNvPr>
          <p:cNvSpPr/>
          <p:nvPr/>
        </p:nvSpPr>
        <p:spPr>
          <a:xfrm>
            <a:off x="4971059" y="541275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9C361874-4967-4E92-3D89-464D66E81390}"/>
              </a:ext>
            </a:extLst>
          </p:cNvPr>
          <p:cNvSpPr/>
          <p:nvPr/>
        </p:nvSpPr>
        <p:spPr>
          <a:xfrm>
            <a:off x="4970070" y="873314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DC19C48B-31E0-5B48-84C5-58CDA3E2B1ED}"/>
              </a:ext>
            </a:extLst>
          </p:cNvPr>
          <p:cNvSpPr/>
          <p:nvPr/>
        </p:nvSpPr>
        <p:spPr>
          <a:xfrm>
            <a:off x="9098889" y="8780106"/>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A1AD3616-FC72-9D3F-9121-8DF3402C5879}"/>
              </a:ext>
            </a:extLst>
          </p:cNvPr>
          <p:cNvSpPr/>
          <p:nvPr/>
        </p:nvSpPr>
        <p:spPr>
          <a:xfrm>
            <a:off x="9392988" y="866813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6" name="Rectangle 85">
            <a:extLst>
              <a:ext uri="{FF2B5EF4-FFF2-40B4-BE49-F238E27FC236}">
                <a16:creationId xmlns:a16="http://schemas.microsoft.com/office/drawing/2014/main" id="{ED4D023A-AE7D-9BBB-82A5-A45FAA73E472}"/>
              </a:ext>
            </a:extLst>
          </p:cNvPr>
          <p:cNvSpPr/>
          <p:nvPr/>
        </p:nvSpPr>
        <p:spPr>
          <a:xfrm>
            <a:off x="4463900" y="5445370"/>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7" name="Rectangle 86">
            <a:extLst>
              <a:ext uri="{FF2B5EF4-FFF2-40B4-BE49-F238E27FC236}">
                <a16:creationId xmlns:a16="http://schemas.microsoft.com/office/drawing/2014/main" id="{342B1FF8-40D2-58ED-CACB-23E00539F8C4}"/>
              </a:ext>
            </a:extLst>
          </p:cNvPr>
          <p:cNvSpPr/>
          <p:nvPr/>
        </p:nvSpPr>
        <p:spPr>
          <a:xfrm>
            <a:off x="2459258" y="8258985"/>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5504BB7A-ED83-936F-2229-825B9BA32119}"/>
              </a:ext>
            </a:extLst>
          </p:cNvPr>
          <p:cNvSpPr/>
          <p:nvPr/>
        </p:nvSpPr>
        <p:spPr>
          <a:xfrm>
            <a:off x="13379309" y="543349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2" name="Rectangle 101">
            <a:extLst>
              <a:ext uri="{FF2B5EF4-FFF2-40B4-BE49-F238E27FC236}">
                <a16:creationId xmlns:a16="http://schemas.microsoft.com/office/drawing/2014/main" id="{10ACFFB5-CD9A-96EC-D57D-6076A5C523EA}"/>
              </a:ext>
            </a:extLst>
          </p:cNvPr>
          <p:cNvSpPr/>
          <p:nvPr/>
        </p:nvSpPr>
        <p:spPr>
          <a:xfrm>
            <a:off x="4416214" y="812653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3" name="Rectangle 102">
            <a:extLst>
              <a:ext uri="{FF2B5EF4-FFF2-40B4-BE49-F238E27FC236}">
                <a16:creationId xmlns:a16="http://schemas.microsoft.com/office/drawing/2014/main" id="{92D711AE-8F4A-78D2-F62F-4788C610AC24}"/>
              </a:ext>
            </a:extLst>
          </p:cNvPr>
          <p:cNvSpPr/>
          <p:nvPr/>
        </p:nvSpPr>
        <p:spPr>
          <a:xfrm>
            <a:off x="4922779" y="8062237"/>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4" name="Rectangle 103">
            <a:extLst>
              <a:ext uri="{FF2B5EF4-FFF2-40B4-BE49-F238E27FC236}">
                <a16:creationId xmlns:a16="http://schemas.microsoft.com/office/drawing/2014/main" id="{9275230F-5DC1-1B80-BFE6-6B9346E7AC56}"/>
              </a:ext>
            </a:extLst>
          </p:cNvPr>
          <p:cNvSpPr/>
          <p:nvPr/>
        </p:nvSpPr>
        <p:spPr>
          <a:xfrm>
            <a:off x="9001102" y="8100208"/>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5" name="Rectangle 104">
            <a:extLst>
              <a:ext uri="{FF2B5EF4-FFF2-40B4-BE49-F238E27FC236}">
                <a16:creationId xmlns:a16="http://schemas.microsoft.com/office/drawing/2014/main" id="{9AFE70CD-17F7-6B9A-67A0-CFF8EE7836E8}"/>
              </a:ext>
            </a:extLst>
          </p:cNvPr>
          <p:cNvSpPr/>
          <p:nvPr/>
        </p:nvSpPr>
        <p:spPr>
          <a:xfrm>
            <a:off x="9497641" y="8162961"/>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3D51CA62-6D40-6B3E-899C-E91DDEA7A6B0}"/>
              </a:ext>
            </a:extLst>
          </p:cNvPr>
          <p:cNvSpPr/>
          <p:nvPr/>
        </p:nvSpPr>
        <p:spPr>
          <a:xfrm>
            <a:off x="577021" y="5306519"/>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6B97867D-9077-14C7-A345-4E3E80CA2313}"/>
              </a:ext>
            </a:extLst>
          </p:cNvPr>
          <p:cNvSpPr/>
          <p:nvPr/>
        </p:nvSpPr>
        <p:spPr>
          <a:xfrm>
            <a:off x="602669" y="806540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10" name="TextBox 109">
            <a:extLst>
              <a:ext uri="{FF2B5EF4-FFF2-40B4-BE49-F238E27FC236}">
                <a16:creationId xmlns:a16="http://schemas.microsoft.com/office/drawing/2014/main" id="{3B56CE31-F86E-4281-CB4C-36E21167BEE7}"/>
              </a:ext>
            </a:extLst>
          </p:cNvPr>
          <p:cNvSpPr txBox="1"/>
          <p:nvPr/>
        </p:nvSpPr>
        <p:spPr>
          <a:xfrm rot="16200000">
            <a:off x="-1122379" y="5870904"/>
            <a:ext cx="2843759" cy="400110"/>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Non-contaminants</a:t>
            </a:r>
          </a:p>
        </p:txBody>
      </p:sp>
      <p:sp>
        <p:nvSpPr>
          <p:cNvPr id="112" name="Rectangle 111">
            <a:extLst>
              <a:ext uri="{FF2B5EF4-FFF2-40B4-BE49-F238E27FC236}">
                <a16:creationId xmlns:a16="http://schemas.microsoft.com/office/drawing/2014/main" id="{E9BE8CCE-2997-A737-842E-40D4BAE540E5}"/>
              </a:ext>
            </a:extLst>
          </p:cNvPr>
          <p:cNvSpPr/>
          <p:nvPr/>
        </p:nvSpPr>
        <p:spPr>
          <a:xfrm>
            <a:off x="13408571" y="8206592"/>
            <a:ext cx="165250" cy="1508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111" name="TextBox 110">
            <a:extLst>
              <a:ext uri="{FF2B5EF4-FFF2-40B4-BE49-F238E27FC236}">
                <a16:creationId xmlns:a16="http://schemas.microsoft.com/office/drawing/2014/main" id="{7134C9FC-AEF8-DDF2-F283-50E8D8AD35F5}"/>
              </a:ext>
            </a:extLst>
          </p:cNvPr>
          <p:cNvSpPr txBox="1"/>
          <p:nvPr/>
        </p:nvSpPr>
        <p:spPr>
          <a:xfrm rot="16200000">
            <a:off x="12223696" y="7017117"/>
            <a:ext cx="258969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Cumulative GC skew</a:t>
            </a:r>
          </a:p>
        </p:txBody>
      </p:sp>
      <p:sp>
        <p:nvSpPr>
          <p:cNvPr id="114" name="Rectangle 113">
            <a:extLst>
              <a:ext uri="{FF2B5EF4-FFF2-40B4-BE49-F238E27FC236}">
                <a16:creationId xmlns:a16="http://schemas.microsoft.com/office/drawing/2014/main" id="{6A42368D-0D25-3895-D869-F1B1D465D9B5}"/>
              </a:ext>
            </a:extLst>
          </p:cNvPr>
          <p:cNvSpPr/>
          <p:nvPr/>
        </p:nvSpPr>
        <p:spPr>
          <a:xfrm rot="5400000">
            <a:off x="6722374" y="1066338"/>
            <a:ext cx="119503" cy="12851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FF6A2CA0-FDA5-44BE-9F89-C45269934355}"/>
              </a:ext>
            </a:extLst>
          </p:cNvPr>
          <p:cNvSpPr txBox="1"/>
          <p:nvPr/>
        </p:nvSpPr>
        <p:spPr>
          <a:xfrm rot="16200000">
            <a:off x="-708992" y="6708422"/>
            <a:ext cx="258969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Log2(coverage)</a:t>
            </a:r>
          </a:p>
        </p:txBody>
      </p:sp>
      <p:sp>
        <p:nvSpPr>
          <p:cNvPr id="115" name="TextBox 114">
            <a:extLst>
              <a:ext uri="{FF2B5EF4-FFF2-40B4-BE49-F238E27FC236}">
                <a16:creationId xmlns:a16="http://schemas.microsoft.com/office/drawing/2014/main" id="{72A3718D-CDBC-7E01-9CF9-1E72D96CE783}"/>
              </a:ext>
            </a:extLst>
          </p:cNvPr>
          <p:cNvSpPr txBox="1"/>
          <p:nvPr/>
        </p:nvSpPr>
        <p:spPr>
          <a:xfrm>
            <a:off x="5687514" y="10269465"/>
            <a:ext cx="3412763"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Position on genome (10</a:t>
            </a:r>
            <a:r>
              <a:rPr lang="en-US" sz="1600" baseline="30000" dirty="0">
                <a:latin typeface="Arial" panose="020B0604020202020204" pitchFamily="34" charset="0"/>
                <a:cs typeface="Arial" panose="020B0604020202020204" pitchFamily="34" charset="0"/>
              </a:rPr>
              <a:t>6</a:t>
            </a:r>
            <a:r>
              <a:rPr lang="en-US" sz="1600" dirty="0">
                <a:latin typeface="Arial" panose="020B0604020202020204" pitchFamily="34" charset="0"/>
                <a:cs typeface="Arial" panose="020B0604020202020204" pitchFamily="34" charset="0"/>
              </a:rPr>
              <a:t> bp)</a:t>
            </a:r>
          </a:p>
        </p:txBody>
      </p:sp>
      <p:sp>
        <p:nvSpPr>
          <p:cNvPr id="52" name="TextBox 51">
            <a:extLst>
              <a:ext uri="{FF2B5EF4-FFF2-40B4-BE49-F238E27FC236}">
                <a16:creationId xmlns:a16="http://schemas.microsoft.com/office/drawing/2014/main" id="{82D1B128-04D1-4140-A7B7-4AA8718A62CE}"/>
              </a:ext>
            </a:extLst>
          </p:cNvPr>
          <p:cNvSpPr txBox="1"/>
          <p:nvPr/>
        </p:nvSpPr>
        <p:spPr>
          <a:xfrm>
            <a:off x="5322673" y="7328722"/>
            <a:ext cx="2426622"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A. faecalis</a:t>
            </a:r>
          </a:p>
        </p:txBody>
      </p:sp>
      <p:sp>
        <p:nvSpPr>
          <p:cNvPr id="51" name="TextBox 50">
            <a:extLst>
              <a:ext uri="{FF2B5EF4-FFF2-40B4-BE49-F238E27FC236}">
                <a16:creationId xmlns:a16="http://schemas.microsoft.com/office/drawing/2014/main" id="{09264C50-371A-44EC-A4E6-E2622E509C67}"/>
              </a:ext>
            </a:extLst>
          </p:cNvPr>
          <p:cNvSpPr txBox="1"/>
          <p:nvPr/>
        </p:nvSpPr>
        <p:spPr>
          <a:xfrm>
            <a:off x="9776211" y="7333329"/>
            <a:ext cx="2426622"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P. </a:t>
            </a:r>
            <a:r>
              <a:rPr lang="en-US" sz="2000" i="1" dirty="0" err="1">
                <a:latin typeface="Arial" panose="020B0604020202020204" pitchFamily="34" charset="0"/>
                <a:cs typeface="Arial" panose="020B0604020202020204" pitchFamily="34" charset="0"/>
              </a:rPr>
              <a:t>mendocina</a:t>
            </a:r>
            <a:endParaRPr lang="en-US" sz="2000" i="1"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2C136E4E-5E16-4AD3-9267-BE851953CB4C}"/>
              </a:ext>
            </a:extLst>
          </p:cNvPr>
          <p:cNvSpPr txBox="1"/>
          <p:nvPr/>
        </p:nvSpPr>
        <p:spPr>
          <a:xfrm>
            <a:off x="912097" y="7340858"/>
            <a:ext cx="2716158"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A. </a:t>
            </a:r>
            <a:r>
              <a:rPr lang="en-US" sz="2000" i="1" dirty="0" err="1">
                <a:latin typeface="Arial" panose="020B0604020202020204" pitchFamily="34" charset="0"/>
                <a:cs typeface="Arial" panose="020B0604020202020204" pitchFamily="34" charset="0"/>
              </a:rPr>
              <a:t>xylosoxidans</a:t>
            </a:r>
            <a:endParaRPr lang="en-US" sz="2000" i="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72911020-B503-F7F5-280D-A45CA2F17060}"/>
              </a:ext>
            </a:extLst>
          </p:cNvPr>
          <p:cNvSpPr txBox="1"/>
          <p:nvPr/>
        </p:nvSpPr>
        <p:spPr>
          <a:xfrm>
            <a:off x="9947" y="7328594"/>
            <a:ext cx="224484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c</a:t>
            </a:r>
          </a:p>
        </p:txBody>
      </p:sp>
      <p:sp>
        <p:nvSpPr>
          <p:cNvPr id="119" name="TextBox 118">
            <a:extLst>
              <a:ext uri="{FF2B5EF4-FFF2-40B4-BE49-F238E27FC236}">
                <a16:creationId xmlns:a16="http://schemas.microsoft.com/office/drawing/2014/main" id="{A2FFE339-8D7F-D723-2C0A-690B6E919AD8}"/>
              </a:ext>
            </a:extLst>
          </p:cNvPr>
          <p:cNvSpPr txBox="1"/>
          <p:nvPr/>
        </p:nvSpPr>
        <p:spPr>
          <a:xfrm>
            <a:off x="63429" y="9715"/>
            <a:ext cx="2244844" cy="432298"/>
          </a:xfrm>
          <a:prstGeom prst="rect">
            <a:avLst/>
          </a:prstGeom>
          <a:noFill/>
        </p:spPr>
        <p:txBody>
          <a:bodyPr wrap="square" rtlCol="0">
            <a:spAutoFit/>
          </a:bodyPr>
          <a:lstStyle/>
          <a:p>
            <a:r>
              <a:rPr lang="en-US" sz="2209"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2265571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02DD7C08-7387-4D9D-8E34-21199D9173EB}"/>
              </a:ext>
            </a:extLst>
          </p:cNvPr>
          <p:cNvSpPr/>
          <p:nvPr/>
        </p:nvSpPr>
        <p:spPr>
          <a:xfrm>
            <a:off x="124917" y="14713811"/>
            <a:ext cx="13773963" cy="1459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04898D22-E154-485D-9A2C-3BF5C501AB3D}"/>
              </a:ext>
            </a:extLst>
          </p:cNvPr>
          <p:cNvSpPr txBox="1"/>
          <p:nvPr/>
        </p:nvSpPr>
        <p:spPr>
          <a:xfrm>
            <a:off x="87023" y="25355"/>
            <a:ext cx="651382"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a</a:t>
            </a:r>
          </a:p>
        </p:txBody>
      </p:sp>
      <p:cxnSp>
        <p:nvCxnSpPr>
          <p:cNvPr id="25" name="Straight Arrow Connector 24">
            <a:extLst>
              <a:ext uri="{FF2B5EF4-FFF2-40B4-BE49-F238E27FC236}">
                <a16:creationId xmlns:a16="http://schemas.microsoft.com/office/drawing/2014/main" id="{71C199A4-92F4-4A74-BF1A-1EC62FD0F501}"/>
              </a:ext>
            </a:extLst>
          </p:cNvPr>
          <p:cNvCxnSpPr>
            <a:cxnSpLocks/>
          </p:cNvCxnSpPr>
          <p:nvPr/>
        </p:nvCxnSpPr>
        <p:spPr>
          <a:xfrm>
            <a:off x="1585362" y="7839468"/>
            <a:ext cx="3607844" cy="1093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B21F8F2-12CA-4FF0-9EB4-BD8DAD97BBB1}"/>
              </a:ext>
            </a:extLst>
          </p:cNvPr>
          <p:cNvCxnSpPr>
            <a:cxnSpLocks/>
          </p:cNvCxnSpPr>
          <p:nvPr/>
        </p:nvCxnSpPr>
        <p:spPr>
          <a:xfrm>
            <a:off x="4170729" y="7825173"/>
            <a:ext cx="982189" cy="624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A74DAD-F810-42EB-89F6-79C88DC11EC1}"/>
              </a:ext>
            </a:extLst>
          </p:cNvPr>
          <p:cNvCxnSpPr>
            <a:cxnSpLocks/>
          </p:cNvCxnSpPr>
          <p:nvPr/>
        </p:nvCxnSpPr>
        <p:spPr>
          <a:xfrm>
            <a:off x="6902640" y="7825170"/>
            <a:ext cx="0" cy="6442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82518F1-5642-42EA-B0E9-90292D6F7351}"/>
              </a:ext>
            </a:extLst>
          </p:cNvPr>
          <p:cNvCxnSpPr>
            <a:cxnSpLocks/>
          </p:cNvCxnSpPr>
          <p:nvPr/>
        </p:nvCxnSpPr>
        <p:spPr>
          <a:xfrm flipH="1">
            <a:off x="8650851" y="7837805"/>
            <a:ext cx="931573" cy="6440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11C5C5A-ED88-4EE2-88A2-14EA6725D7B9}"/>
              </a:ext>
            </a:extLst>
          </p:cNvPr>
          <p:cNvCxnSpPr>
            <a:cxnSpLocks/>
          </p:cNvCxnSpPr>
          <p:nvPr/>
        </p:nvCxnSpPr>
        <p:spPr>
          <a:xfrm flipH="1">
            <a:off x="8773005" y="7842278"/>
            <a:ext cx="3997977" cy="1037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B94B717-083D-48F2-81FD-2E90851B2C70}"/>
              </a:ext>
            </a:extLst>
          </p:cNvPr>
          <p:cNvSpPr/>
          <p:nvPr/>
        </p:nvSpPr>
        <p:spPr>
          <a:xfrm>
            <a:off x="5202128" y="8547731"/>
            <a:ext cx="3480126" cy="1043232"/>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8864277A-61E8-4085-A22F-4AEE395A2E99}"/>
              </a:ext>
            </a:extLst>
          </p:cNvPr>
          <p:cNvSpPr txBox="1"/>
          <p:nvPr/>
        </p:nvSpPr>
        <p:spPr>
          <a:xfrm>
            <a:off x="5384682" y="8512150"/>
            <a:ext cx="3196847" cy="1112356"/>
          </a:xfrm>
          <a:prstGeom prst="rect">
            <a:avLst/>
          </a:prstGeom>
          <a:noFill/>
        </p:spPr>
        <p:txBody>
          <a:bodyPr wrap="square" rtlCol="0">
            <a:spAutoFit/>
          </a:bodyPr>
          <a:lstStyle/>
          <a:p>
            <a:pPr algn="ctr"/>
            <a:r>
              <a:rPr lang="en-US" sz="3314" dirty="0">
                <a:latin typeface="Arial" panose="020B0604020202020204" pitchFamily="34" charset="0"/>
                <a:cs typeface="Arial" panose="020B0604020202020204" pitchFamily="34" charset="0"/>
              </a:rPr>
              <a:t>No common associations</a:t>
            </a:r>
          </a:p>
        </p:txBody>
      </p:sp>
      <p:sp>
        <p:nvSpPr>
          <p:cNvPr id="55" name="TextBox 54">
            <a:extLst>
              <a:ext uri="{FF2B5EF4-FFF2-40B4-BE49-F238E27FC236}">
                <a16:creationId xmlns:a16="http://schemas.microsoft.com/office/drawing/2014/main" id="{AE20EB77-6F66-4268-A6CB-2426C3D12CCF}"/>
              </a:ext>
            </a:extLst>
          </p:cNvPr>
          <p:cNvSpPr txBox="1"/>
          <p:nvPr/>
        </p:nvSpPr>
        <p:spPr>
          <a:xfrm>
            <a:off x="44739" y="4450855"/>
            <a:ext cx="702062" cy="489045"/>
          </a:xfrm>
          <a:prstGeom prst="rect">
            <a:avLst/>
          </a:prstGeom>
          <a:noFill/>
        </p:spPr>
        <p:txBody>
          <a:bodyPr wrap="square" rtlCol="0">
            <a:spAutoFit/>
          </a:bodyPr>
          <a:lstStyle/>
          <a:p>
            <a:r>
              <a:rPr lang="en-US" sz="2578" b="1" dirty="0">
                <a:latin typeface="Arial" panose="020B0604020202020204" pitchFamily="34" charset="0"/>
                <a:cs typeface="Arial" panose="020B0604020202020204" pitchFamily="34" charset="0"/>
              </a:rPr>
              <a:t>b</a:t>
            </a:r>
          </a:p>
        </p:txBody>
      </p:sp>
      <p:pic>
        <p:nvPicPr>
          <p:cNvPr id="5" name="Picture 4" descr="A picture containing map&#10;&#10;Description automatically generated">
            <a:extLst>
              <a:ext uri="{FF2B5EF4-FFF2-40B4-BE49-F238E27FC236}">
                <a16:creationId xmlns:a16="http://schemas.microsoft.com/office/drawing/2014/main" id="{8F77CE37-6979-4998-E835-569CA74BF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1252" y="601466"/>
            <a:ext cx="3738535" cy="3738535"/>
          </a:xfrm>
          <a:prstGeom prst="rect">
            <a:avLst/>
          </a:prstGeom>
          <a:ln>
            <a:noFill/>
          </a:ln>
        </p:spPr>
      </p:pic>
      <p:pic>
        <p:nvPicPr>
          <p:cNvPr id="10" name="Picture 9" descr="Diagram&#10;&#10;Description automatically generated">
            <a:extLst>
              <a:ext uri="{FF2B5EF4-FFF2-40B4-BE49-F238E27FC236}">
                <a16:creationId xmlns:a16="http://schemas.microsoft.com/office/drawing/2014/main" id="{EDBC932A-283D-826D-0701-35658B422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120" y="601171"/>
            <a:ext cx="3738535" cy="3738535"/>
          </a:xfrm>
          <a:prstGeom prst="rect">
            <a:avLst/>
          </a:prstGeom>
          <a:ln>
            <a:noFill/>
          </a:ln>
        </p:spPr>
      </p:pic>
      <p:pic>
        <p:nvPicPr>
          <p:cNvPr id="15" name="Picture 14" descr="A picture containing chart&#10;&#10;Description automatically generated">
            <a:extLst>
              <a:ext uri="{FF2B5EF4-FFF2-40B4-BE49-F238E27FC236}">
                <a16:creationId xmlns:a16="http://schemas.microsoft.com/office/drawing/2014/main" id="{0BB0D4AB-3B8B-820A-F1B1-4211C2FEA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220" y="578424"/>
            <a:ext cx="3823076" cy="3823076"/>
          </a:xfrm>
          <a:prstGeom prst="rect">
            <a:avLst/>
          </a:prstGeom>
          <a:ln>
            <a:noFill/>
          </a:ln>
        </p:spPr>
      </p:pic>
      <p:sp>
        <p:nvSpPr>
          <p:cNvPr id="57" name="TextBox 56">
            <a:extLst>
              <a:ext uri="{FF2B5EF4-FFF2-40B4-BE49-F238E27FC236}">
                <a16:creationId xmlns:a16="http://schemas.microsoft.com/office/drawing/2014/main" id="{FFA13484-3635-4FDE-8B52-052A84B16790}"/>
              </a:ext>
            </a:extLst>
          </p:cNvPr>
          <p:cNvSpPr txBox="1"/>
          <p:nvPr/>
        </p:nvSpPr>
        <p:spPr>
          <a:xfrm>
            <a:off x="361816" y="569113"/>
            <a:ext cx="308460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0.05</a:t>
            </a:r>
          </a:p>
        </p:txBody>
      </p:sp>
      <p:sp>
        <p:nvSpPr>
          <p:cNvPr id="58" name="TextBox 57">
            <a:extLst>
              <a:ext uri="{FF2B5EF4-FFF2-40B4-BE49-F238E27FC236}">
                <a16:creationId xmlns:a16="http://schemas.microsoft.com/office/drawing/2014/main" id="{A59E18EA-F8A0-48FA-ACFC-43581966B39D}"/>
              </a:ext>
            </a:extLst>
          </p:cNvPr>
          <p:cNvSpPr txBox="1"/>
          <p:nvPr/>
        </p:nvSpPr>
        <p:spPr>
          <a:xfrm>
            <a:off x="5268219" y="564332"/>
            <a:ext cx="308460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0.1</a:t>
            </a:r>
          </a:p>
        </p:txBody>
      </p:sp>
      <p:sp>
        <p:nvSpPr>
          <p:cNvPr id="59" name="TextBox 58">
            <a:extLst>
              <a:ext uri="{FF2B5EF4-FFF2-40B4-BE49-F238E27FC236}">
                <a16:creationId xmlns:a16="http://schemas.microsoft.com/office/drawing/2014/main" id="{B38D8118-7073-4DE7-88D5-85B8FB003F4B}"/>
              </a:ext>
            </a:extLst>
          </p:cNvPr>
          <p:cNvSpPr txBox="1"/>
          <p:nvPr/>
        </p:nvSpPr>
        <p:spPr>
          <a:xfrm>
            <a:off x="9894942" y="564324"/>
            <a:ext cx="308460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0.2</a:t>
            </a:r>
          </a:p>
        </p:txBody>
      </p:sp>
      <p:pic>
        <p:nvPicPr>
          <p:cNvPr id="21" name="Picture 20" descr="A picture containing map&#10;&#10;Description automatically generated">
            <a:extLst>
              <a:ext uri="{FF2B5EF4-FFF2-40B4-BE49-F238E27FC236}">
                <a16:creationId xmlns:a16="http://schemas.microsoft.com/office/drawing/2014/main" id="{73BDB18E-4C42-4EBA-0AF2-837E91BAA2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7185" y="4948961"/>
            <a:ext cx="2713066" cy="2713066"/>
          </a:xfrm>
          <a:prstGeom prst="rect">
            <a:avLst/>
          </a:prstGeom>
          <a:ln>
            <a:noFill/>
          </a:ln>
        </p:spPr>
      </p:pic>
      <p:pic>
        <p:nvPicPr>
          <p:cNvPr id="24" name="Picture 23" descr="A picture containing map&#10;&#10;Description automatically generated">
            <a:extLst>
              <a:ext uri="{FF2B5EF4-FFF2-40B4-BE49-F238E27FC236}">
                <a16:creationId xmlns:a16="http://schemas.microsoft.com/office/drawing/2014/main" id="{516560CD-406D-F1B9-7F6F-16DB3E60D0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3085" y="4945076"/>
            <a:ext cx="2752430" cy="2752430"/>
          </a:xfrm>
          <a:prstGeom prst="rect">
            <a:avLst/>
          </a:prstGeom>
          <a:ln>
            <a:noFill/>
          </a:ln>
        </p:spPr>
      </p:pic>
      <p:pic>
        <p:nvPicPr>
          <p:cNvPr id="28" name="Picture 27" descr="A picture containing company name&#10;&#10;Description automatically generated">
            <a:extLst>
              <a:ext uri="{FF2B5EF4-FFF2-40B4-BE49-F238E27FC236}">
                <a16:creationId xmlns:a16="http://schemas.microsoft.com/office/drawing/2014/main" id="{9431DFE1-308D-1238-4906-CF333FC8C6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80537" y="4884098"/>
            <a:ext cx="2701336" cy="2701336"/>
          </a:xfrm>
          <a:prstGeom prst="rect">
            <a:avLst/>
          </a:prstGeom>
          <a:ln>
            <a:noFill/>
          </a:ln>
        </p:spPr>
      </p:pic>
      <p:pic>
        <p:nvPicPr>
          <p:cNvPr id="30" name="Picture 29" descr="A picture containing chart&#10;&#10;Description automatically generated">
            <a:extLst>
              <a:ext uri="{FF2B5EF4-FFF2-40B4-BE49-F238E27FC236}">
                <a16:creationId xmlns:a16="http://schemas.microsoft.com/office/drawing/2014/main" id="{0DD2B53E-31DF-8BA1-5C72-74E730E105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5470" y="4935069"/>
            <a:ext cx="2709964" cy="2709964"/>
          </a:xfrm>
          <a:prstGeom prst="rect">
            <a:avLst/>
          </a:prstGeom>
          <a:ln>
            <a:noFill/>
          </a:ln>
        </p:spPr>
      </p:pic>
      <p:pic>
        <p:nvPicPr>
          <p:cNvPr id="32" name="Picture 31" descr="Diagram&#10;&#10;Description automatically generated with medium confidence">
            <a:extLst>
              <a:ext uri="{FF2B5EF4-FFF2-40B4-BE49-F238E27FC236}">
                <a16:creationId xmlns:a16="http://schemas.microsoft.com/office/drawing/2014/main" id="{C8F92302-9F83-A82F-0D50-D5AFDA7728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7" y="4954964"/>
            <a:ext cx="2703457" cy="2703457"/>
          </a:xfrm>
          <a:prstGeom prst="rect">
            <a:avLst/>
          </a:prstGeom>
          <a:ln>
            <a:noFill/>
          </a:ln>
        </p:spPr>
      </p:pic>
      <p:sp>
        <p:nvSpPr>
          <p:cNvPr id="11" name="TextBox 10">
            <a:extLst>
              <a:ext uri="{FF2B5EF4-FFF2-40B4-BE49-F238E27FC236}">
                <a16:creationId xmlns:a16="http://schemas.microsoft.com/office/drawing/2014/main" id="{C6E6E8C4-8196-48E6-BB59-71FDCE8EA887}"/>
              </a:ext>
            </a:extLst>
          </p:cNvPr>
          <p:cNvSpPr txBox="1"/>
          <p:nvPr/>
        </p:nvSpPr>
        <p:spPr>
          <a:xfrm>
            <a:off x="239595" y="7271535"/>
            <a:ext cx="2583588"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HELIOS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2284)</a:t>
            </a:r>
          </a:p>
        </p:txBody>
      </p:sp>
      <p:sp>
        <p:nvSpPr>
          <p:cNvPr id="27" name="TextBox 26">
            <a:extLst>
              <a:ext uri="{FF2B5EF4-FFF2-40B4-BE49-F238E27FC236}">
                <a16:creationId xmlns:a16="http://schemas.microsoft.com/office/drawing/2014/main" id="{1B174417-7223-4CA3-B4A3-943D74E04B87}"/>
              </a:ext>
            </a:extLst>
          </p:cNvPr>
          <p:cNvSpPr txBox="1"/>
          <p:nvPr/>
        </p:nvSpPr>
        <p:spPr>
          <a:xfrm>
            <a:off x="3145108" y="7271535"/>
            <a:ext cx="2128083"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TTSH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653)</a:t>
            </a:r>
          </a:p>
        </p:txBody>
      </p:sp>
      <p:sp>
        <p:nvSpPr>
          <p:cNvPr id="36" name="TextBox 35">
            <a:extLst>
              <a:ext uri="{FF2B5EF4-FFF2-40B4-BE49-F238E27FC236}">
                <a16:creationId xmlns:a16="http://schemas.microsoft.com/office/drawing/2014/main" id="{F791332D-BD42-4389-A2D1-9FC391770D2C}"/>
              </a:ext>
            </a:extLst>
          </p:cNvPr>
          <p:cNvSpPr txBox="1"/>
          <p:nvPr/>
        </p:nvSpPr>
        <p:spPr>
          <a:xfrm>
            <a:off x="5857692" y="7276256"/>
            <a:ext cx="2128083"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SEED (</a:t>
            </a:r>
            <a:r>
              <a:rPr lang="en-US" sz="2000" i="1" dirty="0">
                <a:latin typeface="Arial" panose="020B0604020202020204" pitchFamily="34" charset="0"/>
                <a:cs typeface="Arial" panose="020B0604020202020204" pitchFamily="34" charset="0"/>
              </a:rPr>
              <a:t>n </a:t>
            </a:r>
            <a:r>
              <a:rPr lang="en-US" sz="2000" dirty="0">
                <a:latin typeface="Arial" panose="020B0604020202020204" pitchFamily="34" charset="0"/>
                <a:cs typeface="Arial" panose="020B0604020202020204" pitchFamily="34" charset="0"/>
              </a:rPr>
              <a:t>= 835)</a:t>
            </a:r>
          </a:p>
        </p:txBody>
      </p:sp>
      <p:sp>
        <p:nvSpPr>
          <p:cNvPr id="37" name="TextBox 36">
            <a:extLst>
              <a:ext uri="{FF2B5EF4-FFF2-40B4-BE49-F238E27FC236}">
                <a16:creationId xmlns:a16="http://schemas.microsoft.com/office/drawing/2014/main" id="{8C5688DC-FF43-405A-BEDA-FAE91E5F6A9C}"/>
              </a:ext>
            </a:extLst>
          </p:cNvPr>
          <p:cNvSpPr txBox="1"/>
          <p:nvPr/>
        </p:nvSpPr>
        <p:spPr>
          <a:xfrm>
            <a:off x="8433991" y="7283945"/>
            <a:ext cx="2399666"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MEC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2713)</a:t>
            </a:r>
          </a:p>
        </p:txBody>
      </p:sp>
      <p:sp>
        <p:nvSpPr>
          <p:cNvPr id="38" name="TextBox 37">
            <a:extLst>
              <a:ext uri="{FF2B5EF4-FFF2-40B4-BE49-F238E27FC236}">
                <a16:creationId xmlns:a16="http://schemas.microsoft.com/office/drawing/2014/main" id="{16128F19-8A58-4AF2-8B0E-845523400E6E}"/>
              </a:ext>
            </a:extLst>
          </p:cNvPr>
          <p:cNvSpPr txBox="1"/>
          <p:nvPr/>
        </p:nvSpPr>
        <p:spPr>
          <a:xfrm>
            <a:off x="11050666" y="7283945"/>
            <a:ext cx="2532836" cy="40395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PRISM (</a:t>
            </a:r>
            <a:r>
              <a:rPr lang="en-US" sz="2000" i="1" dirty="0">
                <a:latin typeface="Arial" panose="020B0604020202020204" pitchFamily="34" charset="0"/>
                <a:cs typeface="Arial" panose="020B0604020202020204" pitchFamily="34" charset="0"/>
              </a:rPr>
              <a:t>n</a:t>
            </a:r>
            <a:r>
              <a:rPr lang="en-US" sz="2000" dirty="0">
                <a:latin typeface="Arial" panose="020B0604020202020204" pitchFamily="34" charset="0"/>
                <a:cs typeface="Arial" panose="020B0604020202020204" pitchFamily="34" charset="0"/>
              </a:rPr>
              <a:t> = 1248)</a:t>
            </a:r>
          </a:p>
        </p:txBody>
      </p:sp>
      <p:sp>
        <p:nvSpPr>
          <p:cNvPr id="46" name="TextBox 45">
            <a:extLst>
              <a:ext uri="{FF2B5EF4-FFF2-40B4-BE49-F238E27FC236}">
                <a16:creationId xmlns:a16="http://schemas.microsoft.com/office/drawing/2014/main" id="{F9D7AFA5-CE83-473F-829D-FD6251F86C40}"/>
              </a:ext>
            </a:extLst>
          </p:cNvPr>
          <p:cNvSpPr txBox="1"/>
          <p:nvPr/>
        </p:nvSpPr>
        <p:spPr>
          <a:xfrm>
            <a:off x="6099427" y="4408400"/>
            <a:ext cx="1813361"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Corr. &gt; 0.2</a:t>
            </a:r>
          </a:p>
        </p:txBody>
      </p:sp>
      <p:grpSp>
        <p:nvGrpSpPr>
          <p:cNvPr id="3" name="Group 2">
            <a:extLst>
              <a:ext uri="{FF2B5EF4-FFF2-40B4-BE49-F238E27FC236}">
                <a16:creationId xmlns:a16="http://schemas.microsoft.com/office/drawing/2014/main" id="{15131F32-BB17-39C9-1196-6246C5B44EF2}"/>
              </a:ext>
            </a:extLst>
          </p:cNvPr>
          <p:cNvGrpSpPr/>
          <p:nvPr/>
        </p:nvGrpSpPr>
        <p:grpSpPr>
          <a:xfrm>
            <a:off x="54439" y="8503805"/>
            <a:ext cx="3177187" cy="1901155"/>
            <a:chOff x="10998696" y="12412137"/>
            <a:chExt cx="3177187" cy="1901155"/>
          </a:xfrm>
        </p:grpSpPr>
        <p:sp>
          <p:nvSpPr>
            <p:cNvPr id="60" name="Rectangle 59">
              <a:extLst>
                <a:ext uri="{FF2B5EF4-FFF2-40B4-BE49-F238E27FC236}">
                  <a16:creationId xmlns:a16="http://schemas.microsoft.com/office/drawing/2014/main" id="{B0192446-4EB3-A05D-9573-67D15BC5215F}"/>
                </a:ext>
              </a:extLst>
            </p:cNvPr>
            <p:cNvSpPr/>
            <p:nvPr/>
          </p:nvSpPr>
          <p:spPr>
            <a:xfrm>
              <a:off x="10998696" y="12412137"/>
              <a:ext cx="3033026" cy="19011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523997E4-C261-CAE7-E176-C70C194D7EAF}"/>
                </a:ext>
              </a:extLst>
            </p:cNvPr>
            <p:cNvSpPr txBox="1"/>
            <p:nvPr/>
          </p:nvSpPr>
          <p:spPr>
            <a:xfrm>
              <a:off x="10999310" y="12460310"/>
              <a:ext cx="1613540" cy="489045"/>
            </a:xfrm>
            <a:prstGeom prst="rect">
              <a:avLst/>
            </a:prstGeom>
            <a:noFill/>
          </p:spPr>
          <p:txBody>
            <a:bodyPr wrap="square" rtlCol="0">
              <a:spAutoFit/>
            </a:bodyPr>
            <a:lstStyle/>
            <a:p>
              <a:r>
                <a:rPr lang="en-US" sz="2578" dirty="0">
                  <a:latin typeface="Arial" panose="020B0604020202020204" pitchFamily="34" charset="0"/>
                  <a:cs typeface="Arial" panose="020B0604020202020204" pitchFamily="34" charset="0"/>
                </a:rPr>
                <a:t>Legend</a:t>
              </a:r>
            </a:p>
          </p:txBody>
        </p:sp>
        <p:sp>
          <p:nvSpPr>
            <p:cNvPr id="62" name="Oval 61">
              <a:extLst>
                <a:ext uri="{FF2B5EF4-FFF2-40B4-BE49-F238E27FC236}">
                  <a16:creationId xmlns:a16="http://schemas.microsoft.com/office/drawing/2014/main" id="{BD1621D2-C0FD-A4DA-6653-2B5480B83C6B}"/>
                </a:ext>
              </a:extLst>
            </p:cNvPr>
            <p:cNvSpPr/>
            <p:nvPr/>
          </p:nvSpPr>
          <p:spPr>
            <a:xfrm>
              <a:off x="11317322" y="13214414"/>
              <a:ext cx="191777" cy="193820"/>
            </a:xfrm>
            <a:prstGeom prst="ellipse">
              <a:avLst/>
            </a:prstGeom>
            <a:solidFill>
              <a:srgbClr val="E69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1CA67838-CCA5-CDC5-6104-38DF0E8BDBE4}"/>
                </a:ext>
              </a:extLst>
            </p:cNvPr>
            <p:cNvSpPr txBox="1"/>
            <p:nvPr/>
          </p:nvSpPr>
          <p:spPr>
            <a:xfrm>
              <a:off x="11608695" y="13036755"/>
              <a:ext cx="256718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Microbial species</a:t>
              </a:r>
            </a:p>
          </p:txBody>
        </p:sp>
        <p:cxnSp>
          <p:nvCxnSpPr>
            <p:cNvPr id="66" name="Straight Connector 65">
              <a:extLst>
                <a:ext uri="{FF2B5EF4-FFF2-40B4-BE49-F238E27FC236}">
                  <a16:creationId xmlns:a16="http://schemas.microsoft.com/office/drawing/2014/main" id="{F83B9302-7096-8D42-8B03-61AB14387293}"/>
                </a:ext>
              </a:extLst>
            </p:cNvPr>
            <p:cNvCxnSpPr/>
            <p:nvPr/>
          </p:nvCxnSpPr>
          <p:spPr>
            <a:xfrm>
              <a:off x="11174600" y="14033271"/>
              <a:ext cx="444292" cy="0"/>
            </a:xfrm>
            <a:prstGeom prst="line">
              <a:avLst/>
            </a:prstGeom>
            <a:ln w="25400">
              <a:solidFill>
                <a:srgbClr val="406C9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5E5236-F519-5F0B-50A7-8E522071BB54}"/>
                </a:ext>
              </a:extLst>
            </p:cNvPr>
            <p:cNvCxnSpPr/>
            <p:nvPr/>
          </p:nvCxnSpPr>
          <p:spPr>
            <a:xfrm>
              <a:off x="11174600" y="13691780"/>
              <a:ext cx="444292" cy="0"/>
            </a:xfrm>
            <a:prstGeom prst="line">
              <a:avLst/>
            </a:prstGeom>
            <a:ln w="25400">
              <a:solidFill>
                <a:srgbClr val="A9D066"/>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DE07066-B167-AD3A-67E9-9A4794D673E2}"/>
                </a:ext>
              </a:extLst>
            </p:cNvPr>
            <p:cNvSpPr txBox="1"/>
            <p:nvPr/>
          </p:nvSpPr>
          <p:spPr>
            <a:xfrm>
              <a:off x="11608694" y="13411465"/>
              <a:ext cx="2423028"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Co-occurrence</a:t>
              </a:r>
            </a:p>
          </p:txBody>
        </p:sp>
        <p:sp>
          <p:nvSpPr>
            <p:cNvPr id="73" name="TextBox 72">
              <a:extLst>
                <a:ext uri="{FF2B5EF4-FFF2-40B4-BE49-F238E27FC236}">
                  <a16:creationId xmlns:a16="http://schemas.microsoft.com/office/drawing/2014/main" id="{A0F6D0AD-FD63-9743-4D88-315C457C618C}"/>
                </a:ext>
              </a:extLst>
            </p:cNvPr>
            <p:cNvSpPr txBox="1"/>
            <p:nvPr/>
          </p:nvSpPr>
          <p:spPr>
            <a:xfrm>
              <a:off x="11608695" y="13803269"/>
              <a:ext cx="2072630" cy="432298"/>
            </a:xfrm>
            <a:prstGeom prst="rect">
              <a:avLst/>
            </a:prstGeom>
            <a:noFill/>
          </p:spPr>
          <p:txBody>
            <a:bodyPr wrap="square" rtlCol="0">
              <a:spAutoFit/>
            </a:bodyPr>
            <a:lstStyle/>
            <a:p>
              <a:r>
                <a:rPr lang="en-US" sz="2209" dirty="0">
                  <a:latin typeface="Arial" panose="020B0604020202020204" pitchFamily="34" charset="0"/>
                  <a:cs typeface="Arial" panose="020B0604020202020204" pitchFamily="34" charset="0"/>
                </a:rPr>
                <a:t>Co-exclusion</a:t>
              </a:r>
            </a:p>
          </p:txBody>
        </p:sp>
      </p:grpSp>
      <p:sp>
        <p:nvSpPr>
          <p:cNvPr id="2" name="TextBox 1">
            <a:extLst>
              <a:ext uri="{FF2B5EF4-FFF2-40B4-BE49-F238E27FC236}">
                <a16:creationId xmlns:a16="http://schemas.microsoft.com/office/drawing/2014/main" id="{A42773D6-B280-4CF9-BAF9-4D87B3E95090}"/>
              </a:ext>
            </a:extLst>
          </p:cNvPr>
          <p:cNvSpPr txBox="1"/>
          <p:nvPr/>
        </p:nvSpPr>
        <p:spPr>
          <a:xfrm>
            <a:off x="8410769" y="37655"/>
            <a:ext cx="5488111"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After decontamination (124 species)</a:t>
            </a:r>
          </a:p>
        </p:txBody>
      </p:sp>
      <p:sp>
        <p:nvSpPr>
          <p:cNvPr id="20" name="TextBox 19">
            <a:extLst>
              <a:ext uri="{FF2B5EF4-FFF2-40B4-BE49-F238E27FC236}">
                <a16:creationId xmlns:a16="http://schemas.microsoft.com/office/drawing/2014/main" id="{6AC2A06C-C1CB-4653-A06C-30DAA41C2790}"/>
              </a:ext>
            </a:extLst>
          </p:cNvPr>
          <p:cNvSpPr txBox="1"/>
          <p:nvPr/>
        </p:nvSpPr>
        <p:spPr>
          <a:xfrm>
            <a:off x="8235483" y="4454564"/>
            <a:ext cx="568371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Before decontamination (870 species)</a:t>
            </a:r>
          </a:p>
        </p:txBody>
      </p:sp>
      <p:sp>
        <p:nvSpPr>
          <p:cNvPr id="6" name="Left Brace 5">
            <a:extLst>
              <a:ext uri="{FF2B5EF4-FFF2-40B4-BE49-F238E27FC236}">
                <a16:creationId xmlns:a16="http://schemas.microsoft.com/office/drawing/2014/main" id="{B9F04748-475B-7172-116B-C3ACB9129972}"/>
              </a:ext>
            </a:extLst>
          </p:cNvPr>
          <p:cNvSpPr/>
          <p:nvPr/>
        </p:nvSpPr>
        <p:spPr>
          <a:xfrm rot="16200000">
            <a:off x="6700692" y="-2722923"/>
            <a:ext cx="351092" cy="130288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Left Brace 47">
            <a:extLst>
              <a:ext uri="{FF2B5EF4-FFF2-40B4-BE49-F238E27FC236}">
                <a16:creationId xmlns:a16="http://schemas.microsoft.com/office/drawing/2014/main" id="{5757B6C9-C09F-662E-5EF4-2DC691440733}"/>
              </a:ext>
            </a:extLst>
          </p:cNvPr>
          <p:cNvSpPr/>
          <p:nvPr/>
        </p:nvSpPr>
        <p:spPr>
          <a:xfrm rot="5400000">
            <a:off x="6823920" y="-1662053"/>
            <a:ext cx="364376" cy="135515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87275E03-2725-97F8-6F32-1A71A8EF5D59}"/>
              </a:ext>
            </a:extLst>
          </p:cNvPr>
          <p:cNvSpPr txBox="1"/>
          <p:nvPr/>
        </p:nvSpPr>
        <p:spPr>
          <a:xfrm>
            <a:off x="6268645" y="3931440"/>
            <a:ext cx="1405300" cy="461665"/>
          </a:xfrm>
          <a:prstGeom prst="rect">
            <a:avLst/>
          </a:prstGeom>
          <a:noFill/>
        </p:spPr>
        <p:txBody>
          <a:bodyPr wrap="square" rtlCol="0">
            <a:spAutoFit/>
          </a:bodyPr>
          <a:lstStyle/>
          <a:p>
            <a:r>
              <a:rPr lang="en-US" sz="2400" i="1" dirty="0">
                <a:latin typeface="Arial" panose="020B0604020202020204" pitchFamily="34" charset="0"/>
                <a:cs typeface="Arial" panose="020B0604020202020204" pitchFamily="34" charset="0"/>
              </a:rPr>
              <a:t>n = </a:t>
            </a:r>
            <a:r>
              <a:rPr lang="en-US" sz="2400" dirty="0">
                <a:latin typeface="Arial" panose="020B0604020202020204" pitchFamily="34" charset="0"/>
                <a:cs typeface="Arial" panose="020B0604020202020204" pitchFamily="34" charset="0"/>
              </a:rPr>
              <a:t>1526</a:t>
            </a:r>
          </a:p>
        </p:txBody>
      </p:sp>
    </p:spTree>
    <p:extLst>
      <p:ext uri="{BB962C8B-B14F-4D97-AF65-F5344CB8AC3E}">
        <p14:creationId xmlns:p14="http://schemas.microsoft.com/office/powerpoint/2010/main" val="22557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D6786F-693E-4678-BD7B-73DB742A8D5A}"/>
              </a:ext>
            </a:extLst>
          </p:cNvPr>
          <p:cNvSpPr>
            <a:spLocks/>
          </p:cNvSpPr>
          <p:nvPr/>
        </p:nvSpPr>
        <p:spPr>
          <a:xfrm>
            <a:off x="25400" y="418478"/>
            <a:ext cx="13919200" cy="9627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4">
              <a:latin typeface="Arial" panose="020B0604020202020204" pitchFamily="34" charset="0"/>
              <a:cs typeface="Arial" panose="020B0604020202020204" pitchFamily="34" charset="0"/>
            </a:endParaRPr>
          </a:p>
        </p:txBody>
      </p:sp>
      <p:pic>
        <p:nvPicPr>
          <p:cNvPr id="49" name="Picture 48" descr="Chart&#10;&#10;Description automatically generated">
            <a:extLst>
              <a:ext uri="{FF2B5EF4-FFF2-40B4-BE49-F238E27FC236}">
                <a16:creationId xmlns:a16="http://schemas.microsoft.com/office/drawing/2014/main" id="{A9A916E1-1EF0-500A-384A-B402570D5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51" y="457199"/>
            <a:ext cx="13562523" cy="4520841"/>
          </a:xfrm>
          <a:prstGeom prst="rect">
            <a:avLst/>
          </a:prstGeom>
        </p:spPr>
      </p:pic>
      <p:sp>
        <p:nvSpPr>
          <p:cNvPr id="14" name="TextBox 13">
            <a:extLst>
              <a:ext uri="{FF2B5EF4-FFF2-40B4-BE49-F238E27FC236}">
                <a16:creationId xmlns:a16="http://schemas.microsoft.com/office/drawing/2014/main" id="{E28E239C-2968-4132-9B99-3EDCBEB7F6BF}"/>
              </a:ext>
            </a:extLst>
          </p:cNvPr>
          <p:cNvSpPr txBox="1"/>
          <p:nvPr/>
        </p:nvSpPr>
        <p:spPr>
          <a:xfrm>
            <a:off x="116726" y="418478"/>
            <a:ext cx="557057"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a</a:t>
            </a:r>
          </a:p>
        </p:txBody>
      </p:sp>
      <p:pic>
        <p:nvPicPr>
          <p:cNvPr id="35" name="Picture 34" descr="A silhouette of a person&#10;&#10;Description automatically generated with low confidence">
            <a:extLst>
              <a:ext uri="{FF2B5EF4-FFF2-40B4-BE49-F238E27FC236}">
                <a16:creationId xmlns:a16="http://schemas.microsoft.com/office/drawing/2014/main" id="{2C2CDB8D-CA5F-D397-9674-F466BA209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0580" y="742986"/>
            <a:ext cx="966812" cy="966812"/>
          </a:xfrm>
          <a:prstGeom prst="rect">
            <a:avLst/>
          </a:prstGeom>
        </p:spPr>
      </p:pic>
      <p:pic>
        <p:nvPicPr>
          <p:cNvPr id="38" name="Picture 37">
            <a:extLst>
              <a:ext uri="{FF2B5EF4-FFF2-40B4-BE49-F238E27FC236}">
                <a16:creationId xmlns:a16="http://schemas.microsoft.com/office/drawing/2014/main" id="{E992E69E-D6D0-272A-371B-0C636DCBC4E4}"/>
              </a:ext>
            </a:extLst>
          </p:cNvPr>
          <p:cNvPicPr>
            <a:picLocks noChangeAspect="1"/>
          </p:cNvPicPr>
          <p:nvPr/>
        </p:nvPicPr>
        <p:blipFill>
          <a:blip r:embed="rId5"/>
          <a:stretch>
            <a:fillRect/>
          </a:stretch>
        </p:blipFill>
        <p:spPr>
          <a:xfrm>
            <a:off x="12149088" y="2791246"/>
            <a:ext cx="450712" cy="1187858"/>
          </a:xfrm>
          <a:prstGeom prst="rect">
            <a:avLst/>
          </a:prstGeom>
        </p:spPr>
      </p:pic>
      <p:pic>
        <p:nvPicPr>
          <p:cNvPr id="51" name="Picture 50" descr="Chart, waterfall chart&#10;&#10;Description automatically generated">
            <a:extLst>
              <a:ext uri="{FF2B5EF4-FFF2-40B4-BE49-F238E27FC236}">
                <a16:creationId xmlns:a16="http://schemas.microsoft.com/office/drawing/2014/main" id="{780F8F9B-3E83-FA34-1BC0-A6BA15C891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070" y="5016761"/>
            <a:ext cx="5932625" cy="4746100"/>
          </a:xfrm>
          <a:prstGeom prst="rect">
            <a:avLst/>
          </a:prstGeom>
        </p:spPr>
      </p:pic>
      <p:pic>
        <p:nvPicPr>
          <p:cNvPr id="57" name="Picture 56" descr="Chart&#10;&#10;Description automatically generated">
            <a:extLst>
              <a:ext uri="{FF2B5EF4-FFF2-40B4-BE49-F238E27FC236}">
                <a16:creationId xmlns:a16="http://schemas.microsoft.com/office/drawing/2014/main" id="{93B62510-0C2C-FE2C-B511-CF26582AA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2840" y="5071722"/>
            <a:ext cx="6906437" cy="4604291"/>
          </a:xfrm>
          <a:prstGeom prst="rect">
            <a:avLst/>
          </a:prstGeom>
        </p:spPr>
      </p:pic>
      <p:sp>
        <p:nvSpPr>
          <p:cNvPr id="37" name="TextBox 36">
            <a:extLst>
              <a:ext uri="{FF2B5EF4-FFF2-40B4-BE49-F238E27FC236}">
                <a16:creationId xmlns:a16="http://schemas.microsoft.com/office/drawing/2014/main" id="{35F6B9AF-4766-2FAE-1254-357EE17FA492}"/>
              </a:ext>
            </a:extLst>
          </p:cNvPr>
          <p:cNvSpPr txBox="1"/>
          <p:nvPr/>
        </p:nvSpPr>
        <p:spPr>
          <a:xfrm>
            <a:off x="6838655" y="4978040"/>
            <a:ext cx="711401"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c</a:t>
            </a:r>
          </a:p>
        </p:txBody>
      </p:sp>
      <p:sp>
        <p:nvSpPr>
          <p:cNvPr id="15" name="TextBox 14">
            <a:extLst>
              <a:ext uri="{FF2B5EF4-FFF2-40B4-BE49-F238E27FC236}">
                <a16:creationId xmlns:a16="http://schemas.microsoft.com/office/drawing/2014/main" id="{681F16A3-ADC0-4954-A009-20CFD73BEA56}"/>
              </a:ext>
            </a:extLst>
          </p:cNvPr>
          <p:cNvSpPr txBox="1"/>
          <p:nvPr/>
        </p:nvSpPr>
        <p:spPr>
          <a:xfrm>
            <a:off x="131148" y="4997661"/>
            <a:ext cx="1024366" cy="403957"/>
          </a:xfrm>
          <a:prstGeom prst="rect">
            <a:avLst/>
          </a:prstGeom>
          <a:noFill/>
        </p:spPr>
        <p:txBody>
          <a:bodyPr wrap="square" rtlCol="0">
            <a:spAutoFit/>
          </a:bodyPr>
          <a:lstStyle/>
          <a:p>
            <a:r>
              <a:rPr lang="en-US" sz="2025" b="1" dirty="0">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8D3413AC-1FC7-22E4-B0BD-ED5BC2FFDD0C}"/>
              </a:ext>
            </a:extLst>
          </p:cNvPr>
          <p:cNvSpPr txBox="1"/>
          <p:nvPr/>
        </p:nvSpPr>
        <p:spPr>
          <a:xfrm>
            <a:off x="1912723" y="9646130"/>
            <a:ext cx="4403972" cy="400110"/>
          </a:xfrm>
          <a:prstGeom prst="rect">
            <a:avLst/>
          </a:prstGeom>
          <a:noFill/>
        </p:spPr>
        <p:txBody>
          <a:bodyPr wrap="square" rtlCol="0">
            <a:spAutoFit/>
          </a:bodyPr>
          <a:lstStyle/>
          <a:p>
            <a:r>
              <a:rPr lang="en-US" sz="2000" dirty="0"/>
              <a:t>Genital microbes</a:t>
            </a:r>
          </a:p>
        </p:txBody>
      </p:sp>
      <p:sp>
        <p:nvSpPr>
          <p:cNvPr id="30" name="TextBox 29">
            <a:extLst>
              <a:ext uri="{FF2B5EF4-FFF2-40B4-BE49-F238E27FC236}">
                <a16:creationId xmlns:a16="http://schemas.microsoft.com/office/drawing/2014/main" id="{56053D97-8418-B97F-D54B-B367146AA164}"/>
              </a:ext>
            </a:extLst>
          </p:cNvPr>
          <p:cNvSpPr txBox="1"/>
          <p:nvPr/>
        </p:nvSpPr>
        <p:spPr>
          <a:xfrm>
            <a:off x="9961664" y="9646130"/>
            <a:ext cx="2713586" cy="400110"/>
          </a:xfrm>
          <a:prstGeom prst="rect">
            <a:avLst/>
          </a:prstGeom>
          <a:noFill/>
        </p:spPr>
        <p:txBody>
          <a:bodyPr wrap="square" rtlCol="0">
            <a:spAutoFit/>
          </a:bodyPr>
          <a:lstStyle/>
          <a:p>
            <a:r>
              <a:rPr lang="en-US" sz="2000" dirty="0"/>
              <a:t>Gut microbes</a:t>
            </a:r>
          </a:p>
        </p:txBody>
      </p:sp>
    </p:spTree>
    <p:extLst>
      <p:ext uri="{BB962C8B-B14F-4D97-AF65-F5344CB8AC3E}">
        <p14:creationId xmlns:p14="http://schemas.microsoft.com/office/powerpoint/2010/main" val="652231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7F36FFB-222B-EE62-F176-8D46C597F9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86336"/>
            <a:ext cx="13915196" cy="8457614"/>
          </a:xfrm>
          <a:prstGeom prst="rect">
            <a:avLst/>
          </a:prstGeom>
          <a:noFill/>
          <a:ln>
            <a:noFill/>
          </a:ln>
        </p:spPr>
      </p:pic>
    </p:spTree>
    <p:extLst>
      <p:ext uri="{BB962C8B-B14F-4D97-AF65-F5344CB8AC3E}">
        <p14:creationId xmlns:p14="http://schemas.microsoft.com/office/powerpoint/2010/main" val="239893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2834B-E761-C9CA-B319-0E01C58AE190}"/>
              </a:ext>
            </a:extLst>
          </p:cNvPr>
          <p:cNvSpPr>
            <a:spLocks noGrp="1"/>
          </p:cNvSpPr>
          <p:nvPr>
            <p:ph type="title"/>
          </p:nvPr>
        </p:nvSpPr>
        <p:spPr>
          <a:xfrm>
            <a:off x="861695" y="4210799"/>
            <a:ext cx="12005310" cy="2017801"/>
          </a:xfrm>
        </p:spPr>
        <p:txBody>
          <a:bodyPr>
            <a:normAutofit/>
          </a:bodyPr>
          <a:lstStyle/>
          <a:p>
            <a:pPr algn="ctr"/>
            <a:r>
              <a:rPr lang="en-US" sz="4800" dirty="0"/>
              <a:t>SUPPLEMENTARY FIGURES</a:t>
            </a:r>
          </a:p>
        </p:txBody>
      </p:sp>
    </p:spTree>
    <p:extLst>
      <p:ext uri="{BB962C8B-B14F-4D97-AF65-F5344CB8AC3E}">
        <p14:creationId xmlns:p14="http://schemas.microsoft.com/office/powerpoint/2010/main" val="263355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3054D87-79D0-96DB-D8D6-97FE425DD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7115"/>
            <a:ext cx="13919200" cy="9942285"/>
          </a:xfrm>
          <a:prstGeom prst="rect">
            <a:avLst/>
          </a:prstGeom>
        </p:spPr>
      </p:pic>
    </p:spTree>
    <p:extLst>
      <p:ext uri="{BB962C8B-B14F-4D97-AF65-F5344CB8AC3E}">
        <p14:creationId xmlns:p14="http://schemas.microsoft.com/office/powerpoint/2010/main" val="38875086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9072</TotalTime>
  <Words>1569</Words>
  <Application>Microsoft Office PowerPoint</Application>
  <PresentationFormat>Custom</PresentationFormat>
  <Paragraphs>294</Paragraphs>
  <Slides>26</Slides>
  <Notes>19</Notes>
  <HiddenSlides>13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Cambria Math</vt:lpstr>
      <vt:lpstr>Times New Roman</vt:lpstr>
      <vt:lpstr>Office Theme</vt:lpstr>
      <vt:lpstr>MAIN FIGURES:  No evidence for a common blood microbiome based on a population study of 9,706 healthy humans  Cedric C.S. Tan, Minghao Chia, Karrie K.K. Ko,  Niranjan Nagarajan</vt:lpstr>
      <vt:lpstr>PowerPoint Presentation</vt:lpstr>
      <vt:lpstr>PowerPoint Presentation</vt:lpstr>
      <vt:lpstr>PowerPoint Presentation</vt:lpstr>
      <vt:lpstr>PowerPoint Presentation</vt:lpstr>
      <vt:lpstr>PowerPoint Presentation</vt:lpstr>
      <vt:lpstr>PowerPoint Presentation</vt:lpstr>
      <vt:lpstr>SUPPLEMENTARY FIGURES</vt:lpstr>
      <vt:lpstr>PowerPoint Presentation</vt:lpstr>
      <vt:lpstr>PowerPoint Presentation</vt:lpstr>
      <vt:lpstr>PowerPoint Presentation</vt:lpstr>
      <vt:lpstr>PowerPoint Presentation</vt:lpstr>
      <vt:lpstr>PowerPoint Presentation</vt:lpstr>
      <vt:lpstr>DRAFT FIGURES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Cedric Tan</dc:creator>
  <cp:lastModifiedBy>Cedric Tan</cp:lastModifiedBy>
  <cp:revision>609</cp:revision>
  <dcterms:created xsi:type="dcterms:W3CDTF">2022-03-11T03:42:19Z</dcterms:created>
  <dcterms:modified xsi:type="dcterms:W3CDTF">2022-06-24T01:07:41Z</dcterms:modified>
</cp:coreProperties>
</file>